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8" r:id="rId2"/>
  </p:sldMasterIdLst>
  <p:notesMasterIdLst>
    <p:notesMasterId r:id="rId28"/>
  </p:notesMasterIdLst>
  <p:handoutMasterIdLst>
    <p:handoutMasterId r:id="rId29"/>
  </p:handoutMasterIdLst>
  <p:sldIdLst>
    <p:sldId id="348" r:id="rId3"/>
    <p:sldId id="419" r:id="rId4"/>
    <p:sldId id="532" r:id="rId5"/>
    <p:sldId id="521" r:id="rId6"/>
    <p:sldId id="531" r:id="rId7"/>
    <p:sldId id="411" r:id="rId8"/>
    <p:sldId id="264" r:id="rId9"/>
    <p:sldId id="450" r:id="rId10"/>
    <p:sldId id="435" r:id="rId11"/>
    <p:sldId id="436" r:id="rId12"/>
    <p:sldId id="438" r:id="rId13"/>
    <p:sldId id="305" r:id="rId14"/>
    <p:sldId id="441" r:id="rId15"/>
    <p:sldId id="442" r:id="rId16"/>
    <p:sldId id="439" r:id="rId17"/>
    <p:sldId id="445" r:id="rId18"/>
    <p:sldId id="440" r:id="rId19"/>
    <p:sldId id="444" r:id="rId20"/>
    <p:sldId id="443" r:id="rId21"/>
    <p:sldId id="434" r:id="rId22"/>
    <p:sldId id="446" r:id="rId23"/>
    <p:sldId id="447" r:id="rId24"/>
    <p:sldId id="448" r:id="rId25"/>
    <p:sldId id="449" r:id="rId26"/>
    <p:sldId id="383" r:id="rId27"/>
  </p:sldIdLst>
  <p:sldSz cx="12192000" cy="6858000"/>
  <p:notesSz cx="6797675" cy="9926638"/>
  <p:defaultTex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632924-0731-971A-72E8-FFE452C07D01}" name="Braak-Hegeman, E.H. (Elles) ter" initials="BHE(t" userId="S::e.terbraak@carmelhengelo.nl::efac1141-d59f-4142-9ab5-928f0ba6f3b6" providerId="AD"/>
  <p188:author id="{CA4F8C61-DCEC-136F-CE39-24BBA81CE63A}" name="Denissen, P. (Paul)" initials="PD" userId="S::p.denissen@carmelhengelo.nl::1daebd6c-a26d-4ab7-8e53-56621992edc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7AC5"/>
    <a:srgbClr val="FFFFFF"/>
    <a:srgbClr val="D30414"/>
    <a:srgbClr val="E341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46DCDA-1B46-9A81-3FEF-422A5C67DA3A}" v="8" dt="2026-09-14T07:19:47.2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519C79D-9C9F-4E0D-82D0-4C65B23C0414}" type="datetimeFigureOut">
              <a:rPr lang="nl-NL" smtClean="0"/>
              <a:t>14-9-2026</a:t>
            </a:fld>
            <a:endParaRPr lang="nl-NL"/>
          </a:p>
        </p:txBody>
      </p:sp>
      <p:sp>
        <p:nvSpPr>
          <p:cNvPr id="4" name="Tijdelijke aanduiding voor voettekst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C6168BF3-5012-4E3B-A37D-DCCEAFECF306}" type="slidenum">
              <a:rPr lang="nl-NL" smtClean="0"/>
              <a:t>‹nr.›</a:t>
            </a:fld>
            <a:endParaRPr lang="nl-NL"/>
          </a:p>
        </p:txBody>
      </p:sp>
    </p:spTree>
    <p:extLst>
      <p:ext uri="{BB962C8B-B14F-4D97-AF65-F5344CB8AC3E}">
        <p14:creationId xmlns:p14="http://schemas.microsoft.com/office/powerpoint/2010/main" val="3083191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A4FCC42-26FC-4924-B1B5-150BF467C4AE}" type="datetimeFigureOut">
              <a:rPr lang="nl-NL" smtClean="0"/>
              <a:t>14-9-2026</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1680697-0EF8-40D8-8134-40839C5B7F05}" type="slidenum">
              <a:rPr lang="nl-NL" smtClean="0"/>
              <a:t>‹nr.›</a:t>
            </a:fld>
            <a:endParaRPr lang="nl-NL"/>
          </a:p>
        </p:txBody>
      </p:sp>
    </p:spTree>
    <p:extLst>
      <p:ext uri="{BB962C8B-B14F-4D97-AF65-F5344CB8AC3E}">
        <p14:creationId xmlns:p14="http://schemas.microsoft.com/office/powerpoint/2010/main" val="1919093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Welkom allemaal bij de informatieavond voor klas 3. Voor de meesten een welkom terug, en voor sommigen is het de eerste keer. In ieder geval is het voor mij de eerste keer. Sinds maart 2025 ben ik als teamleider in dienst bij het Lyceum de </a:t>
            </a:r>
            <a:r>
              <a:rPr lang="nl-NL" err="1"/>
              <a:t>Grundel</a:t>
            </a:r>
            <a:r>
              <a:rPr lang="nl-NL"/>
              <a:t>. Ik ben Romy Kerpisci en ik ben de teamleider van de onderbouw afdeling. </a:t>
            </a:r>
            <a:endParaRPr lang="en-AU"/>
          </a:p>
        </p:txBody>
      </p:sp>
      <p:sp>
        <p:nvSpPr>
          <p:cNvPr id="4" name="Tijdelijke aanduiding voor dianummer 3"/>
          <p:cNvSpPr>
            <a:spLocks noGrp="1"/>
          </p:cNvSpPr>
          <p:nvPr>
            <p:ph type="sldNum" sz="quarter" idx="5"/>
          </p:nvPr>
        </p:nvSpPr>
        <p:spPr/>
        <p:txBody>
          <a:bodyPr/>
          <a:lstStyle/>
          <a:p>
            <a:fld id="{81680697-0EF8-40D8-8134-40839C5B7F05}" type="slidenum">
              <a:rPr lang="nl-NL" smtClean="0"/>
              <a:t>2</a:t>
            </a:fld>
            <a:endParaRPr lang="nl-NL"/>
          </a:p>
        </p:txBody>
      </p:sp>
    </p:spTree>
    <p:extLst>
      <p:ext uri="{BB962C8B-B14F-4D97-AF65-F5344CB8AC3E}">
        <p14:creationId xmlns:p14="http://schemas.microsoft.com/office/powerpoint/2010/main" val="3500910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2D8BB-B04C-3202-98BE-882DBED7147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73D3A3-A93A-50D4-71A1-52F4831148E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63D0DD9-71D7-3E6D-0C6F-FC1A8E62395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BD71391-7762-DF9B-17C9-BE24448C26E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337618B-0A3A-0C40-4618-0164C203AA5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a:solidFill>
                  <a:schemeClr val="tx1"/>
                </a:solidFill>
                <a:effectLst/>
                <a:latin typeface="+mn-lt"/>
                <a:ea typeface="+mn-ea"/>
                <a:cs typeface="+mn-cs"/>
              </a:rPr>
              <a:t>Voor </a:t>
            </a:r>
            <a:r>
              <a:rPr lang="en-AU" sz="1200" b="0" i="0" kern="1200" err="1">
                <a:solidFill>
                  <a:schemeClr val="tx1"/>
                </a:solidFill>
                <a:effectLst/>
                <a:latin typeface="+mn-lt"/>
                <a:ea typeface="+mn-ea"/>
                <a:cs typeface="+mn-cs"/>
              </a:rPr>
              <a:t>leerlingen</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draait</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dit</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schooljaar</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niet</a:t>
            </a:r>
            <a:r>
              <a:rPr lang="en-AU" sz="1200" b="0" i="0" kern="1200">
                <a:solidFill>
                  <a:schemeClr val="tx1"/>
                </a:solidFill>
                <a:effectLst/>
                <a:latin typeface="+mn-lt"/>
                <a:ea typeface="+mn-ea"/>
                <a:cs typeface="+mn-cs"/>
              </a:rPr>
              <a:t> om het </a:t>
            </a:r>
            <a:r>
              <a:rPr lang="en-AU" sz="1200" b="0" i="0" kern="1200" err="1">
                <a:solidFill>
                  <a:schemeClr val="tx1"/>
                </a:solidFill>
                <a:effectLst/>
                <a:latin typeface="+mn-lt"/>
                <a:ea typeface="+mn-ea"/>
                <a:cs typeface="+mn-cs"/>
              </a:rPr>
              <a:t>samengaan</a:t>
            </a:r>
            <a:r>
              <a:rPr lang="en-AU" sz="1200" b="0" i="0" kern="1200">
                <a:solidFill>
                  <a:schemeClr val="tx1"/>
                </a:solidFill>
                <a:effectLst/>
                <a:latin typeface="+mn-lt"/>
                <a:ea typeface="+mn-ea"/>
                <a:cs typeface="+mn-cs"/>
              </a:rPr>
              <a:t>, maar om </a:t>
            </a:r>
            <a:r>
              <a:rPr lang="en-AU" sz="1200" b="0" i="0" kern="1200" err="1">
                <a:solidFill>
                  <a:schemeClr val="tx1"/>
                </a:solidFill>
                <a:effectLst/>
                <a:latin typeface="+mn-lt"/>
                <a:ea typeface="+mn-ea"/>
                <a:cs typeface="+mn-cs"/>
              </a:rPr>
              <a:t>een</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goede</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schooltijd</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Daarom</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zorgen</a:t>
            </a:r>
            <a:r>
              <a:rPr lang="en-AU" sz="1200" b="0" i="0" kern="1200">
                <a:solidFill>
                  <a:schemeClr val="tx1"/>
                </a:solidFill>
                <a:effectLst/>
                <a:latin typeface="+mn-lt"/>
                <a:ea typeface="+mn-ea"/>
                <a:cs typeface="+mn-cs"/>
              </a:rPr>
              <a:t> we </a:t>
            </a:r>
            <a:r>
              <a:rPr lang="en-AU" sz="1200" b="0" i="0" kern="1200" err="1">
                <a:solidFill>
                  <a:schemeClr val="tx1"/>
                </a:solidFill>
                <a:effectLst/>
                <a:latin typeface="+mn-lt"/>
                <a:ea typeface="+mn-ea"/>
                <a:cs typeface="+mn-cs"/>
              </a:rPr>
              <a:t>ervoor</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dat</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zij</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stap</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voor</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stap</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kennismaken</a:t>
            </a:r>
            <a:r>
              <a:rPr lang="en-AU" sz="1200" b="0" i="0" kern="1200">
                <a:solidFill>
                  <a:schemeClr val="tx1"/>
                </a:solidFill>
                <a:effectLst/>
                <a:latin typeface="+mn-lt"/>
                <a:ea typeface="+mn-ea"/>
                <a:cs typeface="+mn-cs"/>
              </a:rPr>
              <a:t> met de </a:t>
            </a:r>
            <a:r>
              <a:rPr lang="en-AU" sz="1200" b="0" i="0" kern="1200" err="1">
                <a:solidFill>
                  <a:schemeClr val="tx1"/>
                </a:solidFill>
                <a:effectLst/>
                <a:latin typeface="+mn-lt"/>
                <a:ea typeface="+mn-ea"/>
                <a:cs typeface="+mn-cs"/>
              </a:rPr>
              <a:t>nieuwe</a:t>
            </a:r>
            <a:r>
              <a:rPr lang="en-AU" sz="1200" b="0" i="0" kern="1200">
                <a:solidFill>
                  <a:schemeClr val="tx1"/>
                </a:solidFill>
                <a:effectLst/>
                <a:latin typeface="+mn-lt"/>
                <a:ea typeface="+mn-ea"/>
                <a:cs typeface="+mn-cs"/>
              </a:rPr>
              <a:t> school, </a:t>
            </a:r>
            <a:r>
              <a:rPr lang="en-AU" sz="1200" b="0" i="0" kern="1200" err="1">
                <a:solidFill>
                  <a:schemeClr val="tx1"/>
                </a:solidFill>
                <a:effectLst/>
                <a:latin typeface="+mn-lt"/>
                <a:ea typeface="+mn-ea"/>
                <a:cs typeface="+mn-cs"/>
              </a:rPr>
              <a:t>terwijl</a:t>
            </a:r>
            <a:r>
              <a:rPr lang="en-AU" sz="1200" b="0" i="0" kern="1200">
                <a:solidFill>
                  <a:schemeClr val="tx1"/>
                </a:solidFill>
                <a:effectLst/>
                <a:latin typeface="+mn-lt"/>
                <a:ea typeface="+mn-ea"/>
                <a:cs typeface="+mn-cs"/>
              </a:rPr>
              <a:t> het </a:t>
            </a:r>
            <a:r>
              <a:rPr lang="en-AU" sz="1200" b="0" i="0" kern="1200" err="1">
                <a:solidFill>
                  <a:schemeClr val="tx1"/>
                </a:solidFill>
                <a:effectLst/>
                <a:latin typeface="+mn-lt"/>
                <a:ea typeface="+mn-ea"/>
                <a:cs typeface="+mn-cs"/>
              </a:rPr>
              <a:t>onderwijs</a:t>
            </a:r>
            <a:r>
              <a:rPr lang="en-AU" sz="1200" b="0" i="0" kern="1200">
                <a:solidFill>
                  <a:schemeClr val="tx1"/>
                </a:solidFill>
                <a:effectLst/>
                <a:latin typeface="+mn-lt"/>
                <a:ea typeface="+mn-ea"/>
                <a:cs typeface="+mn-cs"/>
              </a:rPr>
              <a:t> en de begeleiding </a:t>
            </a:r>
            <a:r>
              <a:rPr lang="en-AU" sz="1200" b="0" i="0" kern="1200" err="1">
                <a:solidFill>
                  <a:schemeClr val="tx1"/>
                </a:solidFill>
                <a:effectLst/>
                <a:latin typeface="+mn-lt"/>
                <a:ea typeface="+mn-ea"/>
                <a:cs typeface="+mn-cs"/>
              </a:rPr>
              <a:t>gewoon</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doorgaan</a:t>
            </a:r>
            <a:r>
              <a:rPr lang="en-AU" sz="1200" b="0" i="0" kern="1200">
                <a:solidFill>
                  <a:schemeClr val="tx1"/>
                </a:solidFill>
                <a:effectLst/>
                <a:latin typeface="+mn-lt"/>
                <a:ea typeface="+mn-ea"/>
                <a:cs typeface="+mn-cs"/>
              </a:rPr>
              <a:t>."</a:t>
            </a:r>
          </a:p>
          <a:p>
            <a:endParaRPr lang="en-US"/>
          </a:p>
        </p:txBody>
      </p:sp>
      <p:sp>
        <p:nvSpPr>
          <p:cNvPr id="6" name="Footer Placeholder 5">
            <a:extLst>
              <a:ext uri="{FF2B5EF4-FFF2-40B4-BE49-F238E27FC236}">
                <a16:creationId xmlns:a16="http://schemas.microsoft.com/office/drawing/2014/main" id="{B5D071FC-4DAE-4E33-F25B-67906CA66D5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ED8A4C8-1901-FB0B-1D12-56E688A8EC6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34889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a:solidFill>
                  <a:schemeClr val="tx1"/>
                </a:solidFill>
                <a:effectLst/>
                <a:latin typeface="+mn-lt"/>
                <a:ea typeface="+mn-ea"/>
                <a:cs typeface="+mn-cs"/>
              </a:rPr>
              <a:t>We weten nog niet alles, maar delen informatie zodra die beschikbaar is. Heeft u na deze avond nog vragen neem dan gerust contact met ons op.</a:t>
            </a:r>
            <a:r>
              <a:rPr lang="en-AU" sz="1200" b="0" i="0" kern="1200">
                <a:solidFill>
                  <a:schemeClr val="tx1"/>
                </a:solidFill>
                <a:effectLst/>
                <a:latin typeface="+mn-lt"/>
                <a:ea typeface="+mn-ea"/>
                <a:cs typeface="+mn-cs"/>
              </a:rPr>
              <a:t> "Wat </a:t>
            </a:r>
            <a:r>
              <a:rPr lang="en-AU" sz="1200" b="0" i="0" kern="1200" err="1">
                <a:solidFill>
                  <a:schemeClr val="tx1"/>
                </a:solidFill>
                <a:effectLst/>
                <a:latin typeface="+mn-lt"/>
                <a:ea typeface="+mn-ea"/>
                <a:cs typeface="+mn-cs"/>
              </a:rPr>
              <a:t>wij</a:t>
            </a:r>
            <a:r>
              <a:rPr lang="en-AU" sz="1200" b="0" i="0" kern="1200">
                <a:solidFill>
                  <a:schemeClr val="tx1"/>
                </a:solidFill>
                <a:effectLst/>
                <a:latin typeface="+mn-lt"/>
                <a:ea typeface="+mn-ea"/>
                <a:cs typeface="+mn-cs"/>
              </a:rPr>
              <a:t> u </a:t>
            </a:r>
            <a:r>
              <a:rPr lang="en-AU" sz="1200" b="0" i="0" kern="1200" err="1">
                <a:solidFill>
                  <a:schemeClr val="tx1"/>
                </a:solidFill>
                <a:effectLst/>
                <a:latin typeface="+mn-lt"/>
                <a:ea typeface="+mn-ea"/>
                <a:cs typeface="+mn-cs"/>
              </a:rPr>
              <a:t>vooral</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willen</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meegeven</a:t>
            </a:r>
            <a:r>
              <a:rPr lang="en-AU" sz="1200" b="0" i="0" kern="1200">
                <a:solidFill>
                  <a:schemeClr val="tx1"/>
                </a:solidFill>
                <a:effectLst/>
                <a:latin typeface="+mn-lt"/>
                <a:ea typeface="+mn-ea"/>
                <a:cs typeface="+mn-cs"/>
              </a:rPr>
              <a:t>, is </a:t>
            </a:r>
            <a:r>
              <a:rPr lang="en-AU" sz="1200" b="0" i="0" kern="1200" err="1">
                <a:solidFill>
                  <a:schemeClr val="tx1"/>
                </a:solidFill>
                <a:effectLst/>
                <a:latin typeface="+mn-lt"/>
                <a:ea typeface="+mn-ea"/>
                <a:cs typeface="+mn-cs"/>
              </a:rPr>
              <a:t>dat</a:t>
            </a:r>
            <a:r>
              <a:rPr lang="en-AU" sz="1200" b="0" i="0" kern="1200">
                <a:solidFill>
                  <a:schemeClr val="tx1"/>
                </a:solidFill>
                <a:effectLst/>
                <a:latin typeface="+mn-lt"/>
                <a:ea typeface="+mn-ea"/>
                <a:cs typeface="+mn-cs"/>
              </a:rPr>
              <a:t> we </a:t>
            </a:r>
            <a:r>
              <a:rPr lang="en-AU" sz="1200" b="0" i="0" kern="1200" err="1">
                <a:solidFill>
                  <a:schemeClr val="tx1"/>
                </a:solidFill>
                <a:effectLst/>
                <a:latin typeface="+mn-lt"/>
                <a:ea typeface="+mn-ea"/>
                <a:cs typeface="+mn-cs"/>
              </a:rPr>
              <a:t>dit</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zorgvuldig</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doen</a:t>
            </a:r>
            <a:r>
              <a:rPr lang="en-AU" sz="1200" b="0" i="0" kern="1200">
                <a:solidFill>
                  <a:schemeClr val="tx1"/>
                </a:solidFill>
                <a:effectLst/>
                <a:latin typeface="+mn-lt"/>
                <a:ea typeface="+mn-ea"/>
                <a:cs typeface="+mn-cs"/>
              </a:rPr>
              <a:t>. Voor </a:t>
            </a:r>
            <a:r>
              <a:rPr lang="en-AU" sz="1200" b="0" i="0" kern="1200" err="1">
                <a:solidFill>
                  <a:schemeClr val="tx1"/>
                </a:solidFill>
                <a:effectLst/>
                <a:latin typeface="+mn-lt"/>
                <a:ea typeface="+mn-ea"/>
                <a:cs typeface="+mn-cs"/>
              </a:rPr>
              <a:t>leerlingen</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staat</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dit</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jaar</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goed</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onderwijs</a:t>
            </a:r>
            <a:r>
              <a:rPr lang="en-AU" sz="1200" b="0" i="0" kern="1200">
                <a:solidFill>
                  <a:schemeClr val="tx1"/>
                </a:solidFill>
                <a:effectLst/>
                <a:latin typeface="+mn-lt"/>
                <a:ea typeface="+mn-ea"/>
                <a:cs typeface="+mn-cs"/>
              </a:rPr>
              <a:t> en </a:t>
            </a:r>
            <a:r>
              <a:rPr lang="en-AU" sz="1200" b="0" i="0" kern="1200" err="1">
                <a:solidFill>
                  <a:schemeClr val="tx1"/>
                </a:solidFill>
                <a:effectLst/>
                <a:latin typeface="+mn-lt"/>
                <a:ea typeface="+mn-ea"/>
                <a:cs typeface="+mn-cs"/>
              </a:rPr>
              <a:t>goede</a:t>
            </a:r>
            <a:r>
              <a:rPr lang="en-AU" sz="1200" b="0" i="0" kern="1200">
                <a:solidFill>
                  <a:schemeClr val="tx1"/>
                </a:solidFill>
                <a:effectLst/>
                <a:latin typeface="+mn-lt"/>
                <a:ea typeface="+mn-ea"/>
                <a:cs typeface="+mn-cs"/>
              </a:rPr>
              <a:t> begeleiding </a:t>
            </a:r>
            <a:r>
              <a:rPr lang="en-AU" sz="1200" b="0" i="0" kern="1200" err="1">
                <a:solidFill>
                  <a:schemeClr val="tx1"/>
                </a:solidFill>
                <a:effectLst/>
                <a:latin typeface="+mn-lt"/>
                <a:ea typeface="+mn-ea"/>
                <a:cs typeface="+mn-cs"/>
              </a:rPr>
              <a:t>centraal</a:t>
            </a:r>
            <a:r>
              <a:rPr lang="en-AU" sz="1200" b="0" i="0" kern="1200">
                <a:solidFill>
                  <a:schemeClr val="tx1"/>
                </a:solidFill>
                <a:effectLst/>
                <a:latin typeface="+mn-lt"/>
                <a:ea typeface="+mn-ea"/>
                <a:cs typeface="+mn-cs"/>
              </a:rPr>
              <a:t>. Achter de </a:t>
            </a:r>
            <a:r>
              <a:rPr lang="en-AU" sz="1200" b="0" i="0" kern="1200" err="1">
                <a:solidFill>
                  <a:schemeClr val="tx1"/>
                </a:solidFill>
                <a:effectLst/>
                <a:latin typeface="+mn-lt"/>
                <a:ea typeface="+mn-ea"/>
                <a:cs typeface="+mn-cs"/>
              </a:rPr>
              <a:t>schermen</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werken</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medewerkers</a:t>
            </a:r>
            <a:r>
              <a:rPr lang="en-AU" sz="1200" b="0" i="0" kern="1200">
                <a:solidFill>
                  <a:schemeClr val="tx1"/>
                </a:solidFill>
                <a:effectLst/>
                <a:latin typeface="+mn-lt"/>
                <a:ea typeface="+mn-ea"/>
                <a:cs typeface="+mn-cs"/>
              </a:rPr>
              <a:t> van </a:t>
            </a:r>
            <a:r>
              <a:rPr lang="en-AU" sz="1200" b="0" i="0" kern="1200" err="1">
                <a:solidFill>
                  <a:schemeClr val="tx1"/>
                </a:solidFill>
                <a:effectLst/>
                <a:latin typeface="+mn-lt"/>
                <a:ea typeface="+mn-ea"/>
                <a:cs typeface="+mn-cs"/>
              </a:rPr>
              <a:t>beide</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scholen</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samen</a:t>
            </a:r>
            <a:r>
              <a:rPr lang="en-AU" sz="1200" b="0" i="0" kern="1200">
                <a:solidFill>
                  <a:schemeClr val="tx1"/>
                </a:solidFill>
                <a:effectLst/>
                <a:latin typeface="+mn-lt"/>
                <a:ea typeface="+mn-ea"/>
                <a:cs typeface="+mn-cs"/>
              </a:rPr>
              <a:t> aan de </a:t>
            </a:r>
            <a:r>
              <a:rPr lang="en-AU" sz="1200" b="0" i="0" kern="1200" err="1">
                <a:solidFill>
                  <a:schemeClr val="tx1"/>
                </a:solidFill>
                <a:effectLst/>
                <a:latin typeface="+mn-lt"/>
                <a:ea typeface="+mn-ea"/>
                <a:cs typeface="+mn-cs"/>
              </a:rPr>
              <a:t>nieuwe</a:t>
            </a:r>
            <a:r>
              <a:rPr lang="en-AU" sz="1200" b="0" i="0" kern="1200">
                <a:solidFill>
                  <a:schemeClr val="tx1"/>
                </a:solidFill>
                <a:effectLst/>
                <a:latin typeface="+mn-lt"/>
                <a:ea typeface="+mn-ea"/>
                <a:cs typeface="+mn-cs"/>
              </a:rPr>
              <a:t> school. Via </a:t>
            </a:r>
            <a:r>
              <a:rPr lang="en-AU" sz="1200" b="0" i="0" kern="1200" err="1">
                <a:solidFill>
                  <a:schemeClr val="tx1"/>
                </a:solidFill>
                <a:effectLst/>
                <a:latin typeface="+mn-lt"/>
                <a:ea typeface="+mn-ea"/>
                <a:cs typeface="+mn-cs"/>
              </a:rPr>
              <a:t>nieuwsbrieven</a:t>
            </a:r>
            <a:r>
              <a:rPr lang="en-AU" sz="1200" b="0" i="0" kern="1200">
                <a:solidFill>
                  <a:schemeClr val="tx1"/>
                </a:solidFill>
                <a:effectLst/>
                <a:latin typeface="+mn-lt"/>
                <a:ea typeface="+mn-ea"/>
                <a:cs typeface="+mn-cs"/>
              </a:rPr>
              <a:t> en updates </a:t>
            </a:r>
            <a:r>
              <a:rPr lang="en-AU" sz="1200" b="0" i="0" kern="1200" err="1">
                <a:solidFill>
                  <a:schemeClr val="tx1"/>
                </a:solidFill>
                <a:effectLst/>
                <a:latin typeface="+mn-lt"/>
                <a:ea typeface="+mn-ea"/>
                <a:cs typeface="+mn-cs"/>
              </a:rPr>
              <a:t>blijven</a:t>
            </a:r>
            <a:r>
              <a:rPr lang="en-AU" sz="1200" b="0" i="0" kern="1200">
                <a:solidFill>
                  <a:schemeClr val="tx1"/>
                </a:solidFill>
                <a:effectLst/>
                <a:latin typeface="+mn-lt"/>
                <a:ea typeface="+mn-ea"/>
                <a:cs typeface="+mn-cs"/>
              </a:rPr>
              <a:t> we u </a:t>
            </a:r>
            <a:r>
              <a:rPr lang="en-AU" sz="1200" b="0" i="0" kern="1200" err="1">
                <a:solidFill>
                  <a:schemeClr val="tx1"/>
                </a:solidFill>
                <a:effectLst/>
                <a:latin typeface="+mn-lt"/>
                <a:ea typeface="+mn-ea"/>
                <a:cs typeface="+mn-cs"/>
              </a:rPr>
              <a:t>stap</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voor</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stap</a:t>
            </a:r>
            <a:r>
              <a:rPr lang="en-AU" sz="1200" b="0" i="0" kern="1200">
                <a:solidFill>
                  <a:schemeClr val="tx1"/>
                </a:solidFill>
                <a:effectLst/>
                <a:latin typeface="+mn-lt"/>
                <a:ea typeface="+mn-ea"/>
                <a:cs typeface="+mn-cs"/>
              </a:rPr>
              <a:t> </a:t>
            </a:r>
            <a:r>
              <a:rPr lang="en-AU" sz="1200" b="0" i="0" kern="1200" err="1">
                <a:solidFill>
                  <a:schemeClr val="tx1"/>
                </a:solidFill>
                <a:effectLst/>
                <a:latin typeface="+mn-lt"/>
                <a:ea typeface="+mn-ea"/>
                <a:cs typeface="+mn-cs"/>
              </a:rPr>
              <a:t>meenemen</a:t>
            </a:r>
            <a:r>
              <a:rPr lang="en-AU" sz="1200" b="0" i="0" kern="1200">
                <a:solidFill>
                  <a:schemeClr val="tx1"/>
                </a:solidFill>
                <a:effectLst/>
                <a:latin typeface="+mn-lt"/>
                <a:ea typeface="+mn-ea"/>
                <a:cs typeface="+mn-cs"/>
              </a:rPr>
              <a:t> in die </a:t>
            </a:r>
            <a:r>
              <a:rPr lang="en-AU" sz="1200" b="0" i="0" kern="1200" err="1">
                <a:solidFill>
                  <a:schemeClr val="tx1"/>
                </a:solidFill>
                <a:effectLst/>
                <a:latin typeface="+mn-lt"/>
                <a:ea typeface="+mn-ea"/>
                <a:cs typeface="+mn-cs"/>
              </a:rPr>
              <a:t>ontwikkeling</a:t>
            </a:r>
            <a:r>
              <a:rPr lang="en-AU" sz="1200" b="0" i="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a:solidFill>
                <a:schemeClr val="tx1"/>
              </a:solidFill>
              <a:effectLst/>
              <a:latin typeface="+mn-lt"/>
              <a:ea typeface="+mn-ea"/>
              <a:cs typeface="+mn-cs"/>
            </a:endParaRPr>
          </a:p>
          <a:p>
            <a:endParaRPr lang="en-AU"/>
          </a:p>
        </p:txBody>
      </p:sp>
      <p:sp>
        <p:nvSpPr>
          <p:cNvPr id="4" name="Tijdelijke aanduiding voor dianummer 3"/>
          <p:cNvSpPr>
            <a:spLocks noGrp="1"/>
          </p:cNvSpPr>
          <p:nvPr>
            <p:ph type="sldNum" sz="quarter" idx="5"/>
          </p:nvPr>
        </p:nvSpPr>
        <p:spPr/>
        <p:txBody>
          <a:bodyPr/>
          <a:lstStyle/>
          <a:p>
            <a:fld id="{D6794728-8D60-4C66-B05C-3626F5BC62A1}" type="slidenum">
              <a:rPr lang="en-AU" smtClean="0"/>
              <a:t>5</a:t>
            </a:fld>
            <a:endParaRPr lang="en-AU"/>
          </a:p>
        </p:txBody>
      </p:sp>
    </p:spTree>
    <p:extLst>
      <p:ext uri="{BB962C8B-B14F-4D97-AF65-F5344CB8AC3E}">
        <p14:creationId xmlns:p14="http://schemas.microsoft.com/office/powerpoint/2010/main" val="2715457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8113" y="1347788"/>
            <a:ext cx="6462712" cy="3636962"/>
          </a:xfrm>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B2A63D1-F1D8-42B2-B428-997C5FE1A9C9}" type="slidenum">
              <a:rPr kumimoji="0" lang="nl-NL"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12</a:t>
            </a:fld>
            <a:endParaRPr kumimoji="0" lang="nl-NL" sz="1200" b="0" i="0" u="none" strike="noStrike" kern="1200" cap="none" spc="0" normalizeH="0" baseline="0" noProof="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1036784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81680697-0EF8-40D8-8134-40839C5B7F05}" type="slidenum">
              <a:rPr lang="nl-NL" smtClean="0"/>
              <a:t>13</a:t>
            </a:fld>
            <a:endParaRPr lang="nl-NL"/>
          </a:p>
        </p:txBody>
      </p:sp>
    </p:spTree>
    <p:extLst>
      <p:ext uri="{BB962C8B-B14F-4D97-AF65-F5344CB8AC3E}">
        <p14:creationId xmlns:p14="http://schemas.microsoft.com/office/powerpoint/2010/main" val="38484224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4" name="Picture 4" descr="ppt_grundel_tite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56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130426"/>
            <a:ext cx="10363200" cy="1470025"/>
          </a:xfrm>
        </p:spPr>
        <p:txBody>
          <a:bodyPr/>
          <a:lstStyle>
            <a:lvl1pPr algn="l">
              <a:defRPr b="1">
                <a:solidFill>
                  <a:srgbClr val="177AC5"/>
                </a:solidFill>
              </a:defRPr>
            </a:lvl1pPr>
          </a:lstStyle>
          <a:p>
            <a:r>
              <a:rPr lang="nl-NL"/>
              <a:t>Klik om de stijl te bewerken</a:t>
            </a:r>
            <a:endParaRPr lang="en-US"/>
          </a:p>
        </p:txBody>
      </p:sp>
      <p:sp>
        <p:nvSpPr>
          <p:cNvPr id="3" name="Subtitle 2"/>
          <p:cNvSpPr>
            <a:spLocks noGrp="1"/>
          </p:cNvSpPr>
          <p:nvPr>
            <p:ph type="subTitle" idx="1"/>
          </p:nvPr>
        </p:nvSpPr>
        <p:spPr>
          <a:xfrm>
            <a:off x="914400" y="3886201"/>
            <a:ext cx="9448800" cy="827973"/>
          </a:xfrm>
        </p:spPr>
        <p:txBody>
          <a:bodyPr/>
          <a:lstStyle>
            <a:lvl1pPr marL="0" indent="0" algn="l">
              <a:buNone/>
              <a:defRPr>
                <a:solidFill>
                  <a:srgbClr val="177AC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a:p>
        </p:txBody>
      </p:sp>
    </p:spTree>
    <p:extLst>
      <p:ext uri="{BB962C8B-B14F-4D97-AF65-F5344CB8AC3E}">
        <p14:creationId xmlns:p14="http://schemas.microsoft.com/office/powerpoint/2010/main" val="2567846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2387675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pic>
        <p:nvPicPr>
          <p:cNvPr id="3" name="Picture 4" descr="ppt_grundel_beel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56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nl-NL"/>
              <a:t>Klik om de stijl te bewerken</a:t>
            </a:r>
            <a:endParaRPr lang="en-US"/>
          </a:p>
        </p:txBody>
      </p:sp>
    </p:spTree>
    <p:extLst>
      <p:ext uri="{BB962C8B-B14F-4D97-AF65-F5344CB8AC3E}">
        <p14:creationId xmlns:p14="http://schemas.microsoft.com/office/powerpoint/2010/main" val="603740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62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F0610B-5E44-7237-E945-26D584502D2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90C85FA-5A32-DD73-CF1D-3F693B44F6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067289A-3C05-4A59-EA9A-E6C60FF87480}"/>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5" name="Tijdelijke aanduiding voor voettekst 4">
            <a:extLst>
              <a:ext uri="{FF2B5EF4-FFF2-40B4-BE49-F238E27FC236}">
                <a16:creationId xmlns:a16="http://schemas.microsoft.com/office/drawing/2014/main" id="{F9D0C6AC-C8ED-6FDE-2797-D5F27AF4A71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29B05EF-F586-9E0E-4EE6-C17E53C39854}"/>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3766610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BD5E93-12C0-DFE6-2025-0DF89E3AD59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95D2C04-981F-77B7-C18F-AD9CBC57618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B60E9C8-6B26-685A-3FA4-9A55528854C1}"/>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5" name="Tijdelijke aanduiding voor voettekst 4">
            <a:extLst>
              <a:ext uri="{FF2B5EF4-FFF2-40B4-BE49-F238E27FC236}">
                <a16:creationId xmlns:a16="http://schemas.microsoft.com/office/drawing/2014/main" id="{9EDAAC9F-D52E-6680-34E0-105ED8428C8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D961D7F-60C7-25F8-868F-187BC05D7D0C}"/>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1175304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59104D-303D-0F3D-2277-004BA2104524}"/>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17FCC97-BBAE-8E54-4298-91A44E62C5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BDD1F92-78F4-BE2B-F941-26030AD13F21}"/>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5" name="Tijdelijke aanduiding voor voettekst 4">
            <a:extLst>
              <a:ext uri="{FF2B5EF4-FFF2-40B4-BE49-F238E27FC236}">
                <a16:creationId xmlns:a16="http://schemas.microsoft.com/office/drawing/2014/main" id="{1F384390-A890-98AA-16E6-92D82D79593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084D546-CD89-BE32-D951-63A8DFC86D56}"/>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3050132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54CE92-5211-1D8F-BE13-E1F99FB6736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7016E3E-8268-2007-A658-1711BB1AD82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628E5E2-AF25-57E9-5939-4BCBAACCFB5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B370387-BD81-CBC8-AC98-4F9ADF7FE3EF}"/>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6" name="Tijdelijke aanduiding voor voettekst 5">
            <a:extLst>
              <a:ext uri="{FF2B5EF4-FFF2-40B4-BE49-F238E27FC236}">
                <a16:creationId xmlns:a16="http://schemas.microsoft.com/office/drawing/2014/main" id="{CB9B040C-F785-C5C4-1E63-DE5FAA9B3A1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7426060-F610-8360-BB3A-61F2A29E9EF7}"/>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2902587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B47B7-7FB7-8511-EDE8-1AE46B692FDC}"/>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1CB9F97-3759-CB74-DD54-DB73F50C45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50A99DC-0B28-EBA3-0310-630B91BE49AD}"/>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152FE793-B589-91AD-A410-042604A82E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DABEDA48-7FD8-82AE-01B8-46B509A1C74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14B5C7BA-B746-7C5E-DE16-7E76D0F8D53C}"/>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8" name="Tijdelijke aanduiding voor voettekst 7">
            <a:extLst>
              <a:ext uri="{FF2B5EF4-FFF2-40B4-BE49-F238E27FC236}">
                <a16:creationId xmlns:a16="http://schemas.microsoft.com/office/drawing/2014/main" id="{6F669FE7-4087-556B-086B-F519CD44050C}"/>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5C6297B-3082-693B-0732-26651ED7E718}"/>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1507915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CD4D86-4F36-01B7-61B8-B10EECD1CE2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5008742-C4CC-988C-28F4-5DEF58689C12}"/>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4" name="Tijdelijke aanduiding voor voettekst 3">
            <a:extLst>
              <a:ext uri="{FF2B5EF4-FFF2-40B4-BE49-F238E27FC236}">
                <a16:creationId xmlns:a16="http://schemas.microsoft.com/office/drawing/2014/main" id="{019CFA5D-A507-9C06-CA05-519BD4517600}"/>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E41AEA5D-1BC9-E8AC-DA4A-49AE614D22A5}"/>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4129904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E3DE22E-3DE3-C950-69FC-7E34F75AB8DB}"/>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3" name="Tijdelijke aanduiding voor voettekst 2">
            <a:extLst>
              <a:ext uri="{FF2B5EF4-FFF2-40B4-BE49-F238E27FC236}">
                <a16:creationId xmlns:a16="http://schemas.microsoft.com/office/drawing/2014/main" id="{4095BE5F-DBB3-8F27-598D-655A2CB823A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DEF4CC02-45E4-7B96-8E94-912E654B2EDC}"/>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2137258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1D6964-F4D4-44BA-6C56-2FD6BDE38B5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229BC913-3CFD-26AC-6C52-7B3F7366CA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76458D6-1CFE-4F18-DA65-491319CF66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BF7C811-FC23-30B1-61A9-F6ACAA3307F9}"/>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6" name="Tijdelijke aanduiding voor voettekst 5">
            <a:extLst>
              <a:ext uri="{FF2B5EF4-FFF2-40B4-BE49-F238E27FC236}">
                <a16:creationId xmlns:a16="http://schemas.microsoft.com/office/drawing/2014/main" id="{6E517EAE-875D-31E4-4134-EDB0FFE3C6B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F89A9FE-8F95-DFA6-D1A5-8CB90A37E8A3}"/>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209612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E8F88D-68B9-E624-37E7-FAEBDC3D42F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84402EA8-C368-AE87-20AC-69B34DD683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01DCB2A-ABA8-BD2D-4F12-A69EA4CD13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94A7A0D-3FF8-7B3D-3903-2D613B9D1009}"/>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6" name="Tijdelijke aanduiding voor voettekst 5">
            <a:extLst>
              <a:ext uri="{FF2B5EF4-FFF2-40B4-BE49-F238E27FC236}">
                <a16:creationId xmlns:a16="http://schemas.microsoft.com/office/drawing/2014/main" id="{C07E9A6D-C78E-CFF3-825E-DCA8FD9D5DB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0443EFD-B43C-8E90-0AED-D3DF9BA073AE}"/>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1209669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CA01F8-8057-03CD-F0E2-8573A7C2A10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F604D351-C6C9-1384-A84B-909E65980715}"/>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5424ACD-9BA8-6715-FA6F-E6F182BAD789}"/>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5" name="Tijdelijke aanduiding voor voettekst 4">
            <a:extLst>
              <a:ext uri="{FF2B5EF4-FFF2-40B4-BE49-F238E27FC236}">
                <a16:creationId xmlns:a16="http://schemas.microsoft.com/office/drawing/2014/main" id="{5E9AB73B-B325-78DC-DF9F-FE4B502C2D7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966D489-1B12-D11E-7578-A03EE16AF521}"/>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2077208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654389D-2560-35D3-4E17-F911BAABCCD1}"/>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1766753E-7F3C-26EB-2CE4-B8C921FE9D6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2133C71-82F1-7350-D8A5-E7B5DFAB5EB7}"/>
              </a:ext>
            </a:extLst>
          </p:cNvPr>
          <p:cNvSpPr>
            <a:spLocks noGrp="1"/>
          </p:cNvSpPr>
          <p:nvPr>
            <p:ph type="dt" sz="half" idx="10"/>
          </p:nvPr>
        </p:nvSpPr>
        <p:spPr/>
        <p:txBody>
          <a:bodyPr/>
          <a:lstStyle/>
          <a:p>
            <a:fld id="{A5C90D05-941A-4220-8249-93C2F036FD43}" type="datetimeFigureOut">
              <a:rPr lang="nl-NL" smtClean="0"/>
              <a:t>14-9-2026</a:t>
            </a:fld>
            <a:endParaRPr lang="nl-NL"/>
          </a:p>
        </p:txBody>
      </p:sp>
      <p:sp>
        <p:nvSpPr>
          <p:cNvPr id="5" name="Tijdelijke aanduiding voor voettekst 4">
            <a:extLst>
              <a:ext uri="{FF2B5EF4-FFF2-40B4-BE49-F238E27FC236}">
                <a16:creationId xmlns:a16="http://schemas.microsoft.com/office/drawing/2014/main" id="{00EDD6EB-92C3-0B5B-77D4-A99FEA96888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06BD791-BD90-96A1-D32F-91F426E51E56}"/>
              </a:ext>
            </a:extLst>
          </p:cNvPr>
          <p:cNvSpPr>
            <a:spLocks noGrp="1"/>
          </p:cNvSpPr>
          <p:nvPr>
            <p:ph type="sldNum" sz="quarter" idx="12"/>
          </p:nvPr>
        </p:nvSpPr>
        <p:spPr/>
        <p:txBody>
          <a:bodyPr/>
          <a:lstStyle/>
          <a:p>
            <a:fld id="{A59FC523-82AA-4558-B286-3B6C94110889}" type="slidenum">
              <a:rPr lang="nl-NL" smtClean="0"/>
              <a:t>‹nr.›</a:t>
            </a:fld>
            <a:endParaRPr lang="nl-NL"/>
          </a:p>
        </p:txBody>
      </p:sp>
    </p:spTree>
    <p:extLst>
      <p:ext uri="{BB962C8B-B14F-4D97-AF65-F5344CB8AC3E}">
        <p14:creationId xmlns:p14="http://schemas.microsoft.com/office/powerpoint/2010/main" val="21865108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3" descr="ppt_grundel_info.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1856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t>Klik om de stijl te bewerken</a:t>
            </a:r>
            <a:endParaRPr lang="en-US"/>
          </a:p>
        </p:txBody>
      </p:sp>
      <p:sp>
        <p:nvSpPr>
          <p:cNvPr id="1028"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Tree>
  </p:cSld>
  <p:clrMap bg1="lt1" tx1="dk1" bg2="lt2" tx2="dk2" accent1="accent1" accent2="accent2" accent3="accent3" accent4="accent4" accent5="accent5" accent6="accent6" hlink="hlink" folHlink="folHlink"/>
  <p:sldLayoutIdLst>
    <p:sldLayoutId id="2147483655" r:id="rId1"/>
    <p:sldLayoutId id="2147483654" r:id="rId2"/>
    <p:sldLayoutId id="2147483656" r:id="rId3"/>
    <p:sldLayoutId id="2147483657" r:id="rId4"/>
  </p:sldLayoutIdLst>
  <p:txStyles>
    <p:titleStyle>
      <a:lvl1pPr algn="l" defTabSz="457200" rtl="0" eaLnBrk="1" fontAlgn="base" hangingPunct="1">
        <a:spcBef>
          <a:spcPct val="0"/>
        </a:spcBef>
        <a:spcAft>
          <a:spcPct val="0"/>
        </a:spcAft>
        <a:defRPr sz="4000" b="1" kern="1200">
          <a:solidFill>
            <a:srgbClr val="177AC5"/>
          </a:solidFill>
          <a:latin typeface="Helvetica"/>
          <a:ea typeface="MS PGothic" pitchFamily="34" charset="-128"/>
          <a:cs typeface="Helvetica"/>
        </a:defRPr>
      </a:lvl1pPr>
      <a:lvl2pPr algn="l" defTabSz="457200" rtl="0" eaLnBrk="1" fontAlgn="base" hangingPunct="1">
        <a:spcBef>
          <a:spcPct val="0"/>
        </a:spcBef>
        <a:spcAft>
          <a:spcPct val="0"/>
        </a:spcAft>
        <a:defRPr sz="4000" b="1">
          <a:solidFill>
            <a:srgbClr val="177AC5"/>
          </a:solidFill>
          <a:latin typeface="Helvetica" charset="0"/>
          <a:ea typeface="MS PGothic" pitchFamily="34" charset="-128"/>
        </a:defRPr>
      </a:lvl2pPr>
      <a:lvl3pPr algn="l" defTabSz="457200" rtl="0" eaLnBrk="1" fontAlgn="base" hangingPunct="1">
        <a:spcBef>
          <a:spcPct val="0"/>
        </a:spcBef>
        <a:spcAft>
          <a:spcPct val="0"/>
        </a:spcAft>
        <a:defRPr sz="4000" b="1">
          <a:solidFill>
            <a:srgbClr val="177AC5"/>
          </a:solidFill>
          <a:latin typeface="Helvetica" charset="0"/>
          <a:ea typeface="MS PGothic" pitchFamily="34" charset="-128"/>
        </a:defRPr>
      </a:lvl3pPr>
      <a:lvl4pPr algn="l" defTabSz="457200" rtl="0" eaLnBrk="1" fontAlgn="base" hangingPunct="1">
        <a:spcBef>
          <a:spcPct val="0"/>
        </a:spcBef>
        <a:spcAft>
          <a:spcPct val="0"/>
        </a:spcAft>
        <a:defRPr sz="4000" b="1">
          <a:solidFill>
            <a:srgbClr val="177AC5"/>
          </a:solidFill>
          <a:latin typeface="Helvetica" charset="0"/>
          <a:ea typeface="MS PGothic" pitchFamily="34" charset="-128"/>
        </a:defRPr>
      </a:lvl4pPr>
      <a:lvl5pPr algn="l" defTabSz="457200" rtl="0" eaLnBrk="1" fontAlgn="base" hangingPunct="1">
        <a:spcBef>
          <a:spcPct val="0"/>
        </a:spcBef>
        <a:spcAft>
          <a:spcPct val="0"/>
        </a:spcAft>
        <a:defRPr sz="4000" b="1">
          <a:solidFill>
            <a:srgbClr val="177AC5"/>
          </a:solidFill>
          <a:latin typeface="Helvetica" charset="0"/>
          <a:ea typeface="MS PGothic" pitchFamily="34" charset="-128"/>
        </a:defRPr>
      </a:lvl5pPr>
      <a:lvl6pPr marL="457200" algn="l" defTabSz="457200" rtl="0" eaLnBrk="1" fontAlgn="base" hangingPunct="1">
        <a:spcBef>
          <a:spcPct val="0"/>
        </a:spcBef>
        <a:spcAft>
          <a:spcPct val="0"/>
        </a:spcAft>
        <a:defRPr sz="4000" b="1">
          <a:solidFill>
            <a:srgbClr val="177AC5"/>
          </a:solidFill>
          <a:latin typeface="Helvetica" charset="0"/>
          <a:ea typeface="MS PGothic" pitchFamily="34" charset="-128"/>
        </a:defRPr>
      </a:lvl6pPr>
      <a:lvl7pPr marL="914400" algn="l" defTabSz="457200" rtl="0" eaLnBrk="1" fontAlgn="base" hangingPunct="1">
        <a:spcBef>
          <a:spcPct val="0"/>
        </a:spcBef>
        <a:spcAft>
          <a:spcPct val="0"/>
        </a:spcAft>
        <a:defRPr sz="4000" b="1">
          <a:solidFill>
            <a:srgbClr val="177AC5"/>
          </a:solidFill>
          <a:latin typeface="Helvetica" charset="0"/>
          <a:ea typeface="MS PGothic" pitchFamily="34" charset="-128"/>
        </a:defRPr>
      </a:lvl7pPr>
      <a:lvl8pPr marL="1371600" algn="l" defTabSz="457200" rtl="0" eaLnBrk="1" fontAlgn="base" hangingPunct="1">
        <a:spcBef>
          <a:spcPct val="0"/>
        </a:spcBef>
        <a:spcAft>
          <a:spcPct val="0"/>
        </a:spcAft>
        <a:defRPr sz="4000" b="1">
          <a:solidFill>
            <a:srgbClr val="177AC5"/>
          </a:solidFill>
          <a:latin typeface="Helvetica" charset="0"/>
          <a:ea typeface="MS PGothic" pitchFamily="34" charset="-128"/>
        </a:defRPr>
      </a:lvl8pPr>
      <a:lvl9pPr marL="1828800" algn="l" defTabSz="457200" rtl="0" eaLnBrk="1" fontAlgn="base" hangingPunct="1">
        <a:spcBef>
          <a:spcPct val="0"/>
        </a:spcBef>
        <a:spcAft>
          <a:spcPct val="0"/>
        </a:spcAft>
        <a:defRPr sz="4000" b="1">
          <a:solidFill>
            <a:srgbClr val="177AC5"/>
          </a:solidFill>
          <a:latin typeface="Helvetica" charset="0"/>
          <a:ea typeface="MS PGothic" pitchFamily="34" charset="-128"/>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Helvetica"/>
          <a:ea typeface="MS PGothic" pitchFamily="34" charset="-128"/>
          <a:cs typeface="Helvetica"/>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Helvetica"/>
          <a:ea typeface="MS PGothic" pitchFamily="34" charset="-128"/>
          <a:cs typeface="Helvetica"/>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Helvetica"/>
          <a:ea typeface="MS PGothic" pitchFamily="34" charset="-128"/>
          <a:cs typeface="Helvetica"/>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Helvetica"/>
          <a:ea typeface="MS PGothic" pitchFamily="34" charset="-128"/>
          <a:cs typeface="Helvetica"/>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Helvetica"/>
          <a:ea typeface="MS PGothic" pitchFamily="34"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9A2EEF6-17E8-B5DB-91DA-3854590F2F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98E2334C-0876-FBD7-2455-395BAA792B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21142F1-3CC1-AC92-C731-B2F075B80B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C90D05-941A-4220-8249-93C2F036FD43}" type="datetimeFigureOut">
              <a:rPr lang="nl-NL" smtClean="0"/>
              <a:t>14-9-2026</a:t>
            </a:fld>
            <a:endParaRPr lang="nl-NL"/>
          </a:p>
        </p:txBody>
      </p:sp>
      <p:sp>
        <p:nvSpPr>
          <p:cNvPr id="5" name="Tijdelijke aanduiding voor voettekst 4">
            <a:extLst>
              <a:ext uri="{FF2B5EF4-FFF2-40B4-BE49-F238E27FC236}">
                <a16:creationId xmlns:a16="http://schemas.microsoft.com/office/drawing/2014/main" id="{3B14E7BC-47D6-E408-DF91-1DD026700F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527C19A-9503-AB74-557B-ABD147A226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9FC523-82AA-4558-B286-3B6C94110889}" type="slidenum">
              <a:rPr lang="nl-NL" smtClean="0"/>
              <a:t>‹nr.›</a:t>
            </a:fld>
            <a:endParaRPr lang="nl-NL"/>
          </a:p>
        </p:txBody>
      </p:sp>
    </p:spTree>
    <p:extLst>
      <p:ext uri="{BB962C8B-B14F-4D97-AF65-F5344CB8AC3E}">
        <p14:creationId xmlns:p14="http://schemas.microsoft.com/office/powerpoint/2010/main" val="367965383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hyperlink" Target="mailto:r.kerpisci@carmelhengelo.nl" TargetMode="External"/><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jpeg"/><Relationship Id="rId7"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mailto:e.terbraak@carmelhengelo.n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11630" y="1083585"/>
            <a:ext cx="11324802" cy="1043143"/>
          </a:xfrm>
        </p:spPr>
        <p:txBody>
          <a:bodyPr/>
          <a:lstStyle/>
          <a:p>
            <a:r>
              <a:rPr lang="nl-NL">
                <a:ea typeface="MS PGothic"/>
              </a:rPr>
              <a:t>Informatieavond 3 havo en 3 vwo 2026-2027,</a:t>
            </a:r>
            <a:br>
              <a:rPr lang="nl-NL"/>
            </a:br>
            <a:r>
              <a:rPr lang="nl-NL" sz="2800">
                <a:ea typeface="MS PGothic"/>
              </a:rPr>
              <a:t>dinsdag 1 september om 19.15 uur  </a:t>
            </a:r>
          </a:p>
        </p:txBody>
      </p:sp>
    </p:spTree>
    <p:extLst>
      <p:ext uri="{BB962C8B-B14F-4D97-AF65-F5344CB8AC3E}">
        <p14:creationId xmlns:p14="http://schemas.microsoft.com/office/powerpoint/2010/main" val="1881475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862ED"/>
        </a:solidFill>
        <a:effectLst/>
      </p:bgPr>
    </p:bg>
    <p:spTree>
      <p:nvGrpSpPr>
        <p:cNvPr id="1" name="">
          <a:extLst>
            <a:ext uri="{FF2B5EF4-FFF2-40B4-BE49-F238E27FC236}">
              <a16:creationId xmlns:a16="http://schemas.microsoft.com/office/drawing/2014/main" id="{08441DC1-C9A9-4ED7-731F-B9681A619727}"/>
            </a:ext>
          </a:extLst>
        </p:cNvPr>
        <p:cNvGrpSpPr/>
        <p:nvPr/>
      </p:nvGrpSpPr>
      <p:grpSpPr>
        <a:xfrm>
          <a:off x="0" y="0"/>
          <a:ext cx="0" cy="0"/>
          <a:chOff x="0" y="0"/>
          <a:chExt cx="0" cy="0"/>
        </a:xfrm>
      </p:grpSpPr>
      <p:pic>
        <p:nvPicPr>
          <p:cNvPr id="15" name="Afbeelding 14" descr="Afbeelding met cirkel, Graphics&#10;&#10;Automatisch gegenereerde beschrijving">
            <a:extLst>
              <a:ext uri="{FF2B5EF4-FFF2-40B4-BE49-F238E27FC236}">
                <a16:creationId xmlns:a16="http://schemas.microsoft.com/office/drawing/2014/main" id="{47D6EA43-2D3F-4872-D96C-57F35D8EF1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434684">
            <a:off x="5988419" y="516335"/>
            <a:ext cx="6324261" cy="5825331"/>
          </a:xfrm>
          <a:prstGeom prst="rect">
            <a:avLst/>
          </a:prstGeom>
        </p:spPr>
      </p:pic>
      <p:pic>
        <p:nvPicPr>
          <p:cNvPr id="24" name="Afbeelding 23" descr="Afbeelding met cirkel, Kleurrijkheid&#10;&#10;Automatisch gegenereerde beschrijving">
            <a:extLst>
              <a:ext uri="{FF2B5EF4-FFF2-40B4-BE49-F238E27FC236}">
                <a16:creationId xmlns:a16="http://schemas.microsoft.com/office/drawing/2014/main" id="{EB471F04-B07A-488B-8666-25B58A4530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6347" y="2076745"/>
            <a:ext cx="356066" cy="356066"/>
          </a:xfrm>
          <a:prstGeom prst="rect">
            <a:avLst/>
          </a:prstGeom>
        </p:spPr>
      </p:pic>
      <p:pic>
        <p:nvPicPr>
          <p:cNvPr id="11" name="Afbeelding 10" descr="Afbeelding met geel, creativiteit&#10;&#10;Automatisch gegenereerde beschrijving">
            <a:extLst>
              <a:ext uri="{FF2B5EF4-FFF2-40B4-BE49-F238E27FC236}">
                <a16:creationId xmlns:a16="http://schemas.microsoft.com/office/drawing/2014/main" id="{A6A8137B-EF74-CADF-94DB-8170D0AE4A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7253" y="5415280"/>
            <a:ext cx="1183088" cy="1168400"/>
          </a:xfrm>
          <a:prstGeom prst="rect">
            <a:avLst/>
          </a:prstGeom>
        </p:spPr>
      </p:pic>
      <p:pic>
        <p:nvPicPr>
          <p:cNvPr id="13" name="Afbeelding 12" descr="Afbeelding met symbool, Graphics, creativiteit, hart&#10;&#10;Automatisch gegenereerde beschrijving">
            <a:extLst>
              <a:ext uri="{FF2B5EF4-FFF2-40B4-BE49-F238E27FC236}">
                <a16:creationId xmlns:a16="http://schemas.microsoft.com/office/drawing/2014/main" id="{27C34E2A-0DF3-35F3-C337-E44B20D8D9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356315">
            <a:off x="4894708" y="769531"/>
            <a:ext cx="363211" cy="363211"/>
          </a:xfrm>
          <a:prstGeom prst="rect">
            <a:avLst/>
          </a:prstGeom>
        </p:spPr>
      </p:pic>
      <p:pic>
        <p:nvPicPr>
          <p:cNvPr id="17" name="Afbeelding 16" descr="Afbeelding met ontwerp&#10;&#10;Automatisch gegenereerde beschrijving">
            <a:extLst>
              <a:ext uri="{FF2B5EF4-FFF2-40B4-BE49-F238E27FC236}">
                <a16:creationId xmlns:a16="http://schemas.microsoft.com/office/drawing/2014/main" id="{B7408E7B-240C-38F5-57A9-DBAAFE7FAE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319646">
            <a:off x="4562587" y="4527146"/>
            <a:ext cx="516360" cy="496110"/>
          </a:xfrm>
          <a:prstGeom prst="rect">
            <a:avLst/>
          </a:prstGeom>
        </p:spPr>
      </p:pic>
      <p:pic>
        <p:nvPicPr>
          <p:cNvPr id="19" name="Afbeelding 18" descr="Afbeelding met cirkel, Kleurrijkheid&#10;&#10;Automatisch gegenereerde beschrijving">
            <a:extLst>
              <a:ext uri="{FF2B5EF4-FFF2-40B4-BE49-F238E27FC236}">
                <a16:creationId xmlns:a16="http://schemas.microsoft.com/office/drawing/2014/main" id="{5862A151-0436-C908-0D05-8FA3E290320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1781" y="972290"/>
            <a:ext cx="189260" cy="189260"/>
          </a:xfrm>
          <a:prstGeom prst="rect">
            <a:avLst/>
          </a:prstGeom>
        </p:spPr>
      </p:pic>
      <p:pic>
        <p:nvPicPr>
          <p:cNvPr id="20" name="Afbeelding 19" descr="Afbeelding met cirkel, Kleurrijkheid&#10;&#10;Automatisch gegenereerde beschrijving">
            <a:extLst>
              <a:ext uri="{FF2B5EF4-FFF2-40B4-BE49-F238E27FC236}">
                <a16:creationId xmlns:a16="http://schemas.microsoft.com/office/drawing/2014/main" id="{B1B7D8DF-FB26-5B9D-266B-9934C7B115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42702" y="5999480"/>
            <a:ext cx="318320" cy="318320"/>
          </a:xfrm>
          <a:prstGeom prst="rect">
            <a:avLst/>
          </a:prstGeom>
        </p:spPr>
      </p:pic>
      <p:pic>
        <p:nvPicPr>
          <p:cNvPr id="22" name="Afbeelding 21" descr="Afbeelding met schermopname, ontwerp&#10;&#10;Automatisch gegenereerde beschrijving">
            <a:extLst>
              <a:ext uri="{FF2B5EF4-FFF2-40B4-BE49-F238E27FC236}">
                <a16:creationId xmlns:a16="http://schemas.microsoft.com/office/drawing/2014/main" id="{6E5FDDFA-8723-CE83-CA62-0DDE2E2EC33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490113">
            <a:off x="1176361" y="3878482"/>
            <a:ext cx="601482" cy="535337"/>
          </a:xfrm>
          <a:prstGeom prst="rect">
            <a:avLst/>
          </a:prstGeom>
        </p:spPr>
      </p:pic>
      <p:sp>
        <p:nvSpPr>
          <p:cNvPr id="3" name="Tekstvak 2">
            <a:extLst>
              <a:ext uri="{FF2B5EF4-FFF2-40B4-BE49-F238E27FC236}">
                <a16:creationId xmlns:a16="http://schemas.microsoft.com/office/drawing/2014/main" id="{7C4371E2-920B-738A-8284-A3C6492D385C}"/>
              </a:ext>
            </a:extLst>
          </p:cNvPr>
          <p:cNvSpPr txBox="1"/>
          <p:nvPr/>
        </p:nvSpPr>
        <p:spPr>
          <a:xfrm>
            <a:off x="824205" y="681134"/>
            <a:ext cx="343366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ontserrat Light" panose="00000400000000000000" pitchFamily="50" charset="0"/>
                <a:ea typeface="+mn-ea"/>
                <a:cs typeface="+mn-cs"/>
              </a:rPr>
              <a:t>LYCEUM</a:t>
            </a:r>
          </a:p>
        </p:txBody>
      </p:sp>
      <p:sp>
        <p:nvSpPr>
          <p:cNvPr id="4" name="Tekstvak 3">
            <a:extLst>
              <a:ext uri="{FF2B5EF4-FFF2-40B4-BE49-F238E27FC236}">
                <a16:creationId xmlns:a16="http://schemas.microsoft.com/office/drawing/2014/main" id="{CC82C3C0-D999-E3F1-A558-573FC6CBE48E}"/>
              </a:ext>
            </a:extLst>
          </p:cNvPr>
          <p:cNvSpPr txBox="1"/>
          <p:nvPr/>
        </p:nvSpPr>
        <p:spPr>
          <a:xfrm>
            <a:off x="833536" y="1070294"/>
            <a:ext cx="401838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ontserrat ExtraBold" panose="00000900000000000000" pitchFamily="50" charset="0"/>
                <a:ea typeface="+mn-ea"/>
                <a:cs typeface="+mn-cs"/>
              </a:rPr>
              <a:t>DE GRUNDEL</a:t>
            </a:r>
          </a:p>
        </p:txBody>
      </p:sp>
      <p:sp>
        <p:nvSpPr>
          <p:cNvPr id="6" name="Tekstvak 5">
            <a:extLst>
              <a:ext uri="{FF2B5EF4-FFF2-40B4-BE49-F238E27FC236}">
                <a16:creationId xmlns:a16="http://schemas.microsoft.com/office/drawing/2014/main" id="{2F0CBAC5-56D5-CF81-003D-DB58C286261A}"/>
              </a:ext>
            </a:extLst>
          </p:cNvPr>
          <p:cNvSpPr txBox="1"/>
          <p:nvPr/>
        </p:nvSpPr>
        <p:spPr>
          <a:xfrm>
            <a:off x="833536" y="2496736"/>
            <a:ext cx="7175920"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8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ontserrat ExtraBold" panose="00000900000000000000" pitchFamily="50" charset="0"/>
                <a:ea typeface="+mn-ea"/>
                <a:cs typeface="+mn-cs"/>
              </a:rPr>
              <a:t>Welkom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8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Montserrat ExtraBold" panose="00000900000000000000" pitchFamily="50" charset="0"/>
                <a:ea typeface="+mn-ea"/>
                <a:cs typeface="+mn-cs"/>
              </a:rPr>
              <a:t>(terug)!</a:t>
            </a:r>
          </a:p>
        </p:txBody>
      </p:sp>
      <p:sp>
        <p:nvSpPr>
          <p:cNvPr id="9" name="Tijdelijke aanduiding voor inhoud 2">
            <a:extLst>
              <a:ext uri="{FF2B5EF4-FFF2-40B4-BE49-F238E27FC236}">
                <a16:creationId xmlns:a16="http://schemas.microsoft.com/office/drawing/2014/main" id="{31471D9F-3695-2DF2-3B32-45F3C876BE1A}"/>
              </a:ext>
            </a:extLst>
          </p:cNvPr>
          <p:cNvSpPr>
            <a:spLocks noGrp="1"/>
          </p:cNvSpPr>
          <p:nvPr>
            <p:ph idx="1"/>
          </p:nvPr>
        </p:nvSpPr>
        <p:spPr>
          <a:xfrm>
            <a:off x="6344118" y="2987963"/>
            <a:ext cx="4489228" cy="2302454"/>
          </a:xfrm>
        </p:spPr>
        <p:txBody>
          <a:bodyPr vert="horz" lIns="91440" tIns="45720" rIns="91440" bIns="45720" rtlCol="0" anchor="t">
            <a:normAutofit/>
          </a:bodyPr>
          <a:lstStyle/>
          <a:p>
            <a:pPr marL="0" indent="0" algn="r">
              <a:buNone/>
            </a:pPr>
            <a:r>
              <a:rPr lang="nl-NL" sz="2400" dirty="0">
                <a:ea typeface="MS PGothic"/>
              </a:rPr>
              <a:t>Mevrouw R. </a:t>
            </a:r>
            <a:r>
              <a:rPr lang="nl-NL" sz="2400" dirty="0" err="1">
                <a:ea typeface="MS PGothic"/>
              </a:rPr>
              <a:t>Kerpisci</a:t>
            </a:r>
            <a:endParaRPr lang="nl-NL" sz="2400">
              <a:ea typeface="MS PGothic"/>
              <a:cs typeface="Calibri"/>
            </a:endParaRPr>
          </a:p>
          <a:p>
            <a:pPr marL="0" indent="0" algn="r">
              <a:buNone/>
            </a:pPr>
            <a:r>
              <a:rPr lang="nl-NL" sz="2400" dirty="0"/>
              <a:t>Teamleidster onderbouw</a:t>
            </a:r>
            <a:endParaRPr lang="nl-NL" sz="2400" dirty="0">
              <a:ea typeface="Calibri"/>
              <a:cs typeface="Calibri"/>
            </a:endParaRPr>
          </a:p>
          <a:p>
            <a:pPr marL="0" indent="0" algn="r">
              <a:buNone/>
            </a:pPr>
            <a:r>
              <a:rPr lang="nl-NL" sz="2400" dirty="0">
                <a:hlinkClick r:id="rId10">
                  <a:extLst>
                    <a:ext uri="{A12FA001-AC4F-418D-AE19-62706E023703}">
                      <ahyp:hlinkClr xmlns:ahyp="http://schemas.microsoft.com/office/drawing/2018/hyperlinkcolor" val="tx"/>
                    </a:ext>
                  </a:extLst>
                </a:hlinkClick>
              </a:rPr>
              <a:t>r.kerpisci@carmelhengelo.nl</a:t>
            </a:r>
            <a:endParaRPr lang="nl-NL" sz="2400" dirty="0">
              <a:ea typeface="Calibri"/>
              <a:cs typeface="Calibri"/>
            </a:endParaRPr>
          </a:p>
          <a:p>
            <a:pPr marL="0" indent="0" algn="r">
              <a:buNone/>
            </a:pPr>
            <a:endParaRPr lang="nl-NL">
              <a:ea typeface="Calibri" panose="020F0502020204030204"/>
              <a:cs typeface="Calibri" panose="020F0502020204030204"/>
            </a:endParaRPr>
          </a:p>
        </p:txBody>
      </p:sp>
    </p:spTree>
    <p:extLst>
      <p:ext uri="{BB962C8B-B14F-4D97-AF65-F5344CB8AC3E}">
        <p14:creationId xmlns:p14="http://schemas.microsoft.com/office/powerpoint/2010/main" val="2381364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E9EF"/>
        </a:solidFill>
        <a:effectLst/>
      </p:bgPr>
    </p:bg>
    <p:spTree>
      <p:nvGrpSpPr>
        <p:cNvPr id="1" name="">
          <a:extLst>
            <a:ext uri="{FF2B5EF4-FFF2-40B4-BE49-F238E27FC236}">
              <a16:creationId xmlns:a16="http://schemas.microsoft.com/office/drawing/2014/main" id="{C4123A16-ACB8-AAA8-7352-EEB83AA76282}"/>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609EB68C-EA98-F381-6785-10E5A76BEF0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41196" y="-1682723"/>
            <a:ext cx="11837357" cy="12276998"/>
          </a:xfrm>
          <a:prstGeom prst="rect">
            <a:avLst/>
          </a:prstGeom>
        </p:spPr>
      </p:pic>
      <p:grpSp>
        <p:nvGrpSpPr>
          <p:cNvPr id="4" name="Group 4">
            <a:extLst>
              <a:ext uri="{FF2B5EF4-FFF2-40B4-BE49-F238E27FC236}">
                <a16:creationId xmlns:a16="http://schemas.microsoft.com/office/drawing/2014/main" id="{01B6846B-24B5-FBCC-00CD-FF61B4DCEB63}"/>
              </a:ext>
            </a:extLst>
          </p:cNvPr>
          <p:cNvGrpSpPr/>
          <p:nvPr/>
        </p:nvGrpSpPr>
        <p:grpSpPr>
          <a:xfrm>
            <a:off x="2258517" y="343733"/>
            <a:ext cx="9658180" cy="6170534"/>
            <a:chOff x="0" y="0"/>
            <a:chExt cx="2682991" cy="1465568"/>
          </a:xfrm>
        </p:grpSpPr>
        <p:sp>
          <p:nvSpPr>
            <p:cNvPr id="5" name="Freeform 5">
              <a:extLst>
                <a:ext uri="{FF2B5EF4-FFF2-40B4-BE49-F238E27FC236}">
                  <a16:creationId xmlns:a16="http://schemas.microsoft.com/office/drawing/2014/main" id="{EA0FD3BB-33EE-3D72-87F9-8447FCD9C46E}"/>
                </a:ext>
              </a:extLst>
            </p:cNvPr>
            <p:cNvSpPr/>
            <p:nvPr/>
          </p:nvSpPr>
          <p:spPr>
            <a:xfrm>
              <a:off x="0" y="0"/>
              <a:ext cx="2682991" cy="1465568"/>
            </a:xfrm>
            <a:custGeom>
              <a:avLst/>
              <a:gdLst/>
              <a:ahLst/>
              <a:cxnLst/>
              <a:rect l="l" t="t" r="r" b="b"/>
              <a:pathLst>
                <a:path w="2682991" h="1465568">
                  <a:moveTo>
                    <a:pt x="53959" y="0"/>
                  </a:moveTo>
                  <a:lnTo>
                    <a:pt x="2629032" y="0"/>
                  </a:lnTo>
                  <a:cubicBezTo>
                    <a:pt x="2658833" y="0"/>
                    <a:pt x="2682991" y="24158"/>
                    <a:pt x="2682991" y="53959"/>
                  </a:cubicBezTo>
                  <a:lnTo>
                    <a:pt x="2682991" y="1411609"/>
                  </a:lnTo>
                  <a:cubicBezTo>
                    <a:pt x="2682991" y="1441409"/>
                    <a:pt x="2658833" y="1465568"/>
                    <a:pt x="2629032" y="1465568"/>
                  </a:cubicBezTo>
                  <a:lnTo>
                    <a:pt x="53959" y="1465568"/>
                  </a:lnTo>
                  <a:cubicBezTo>
                    <a:pt x="24158" y="1465568"/>
                    <a:pt x="0" y="1441409"/>
                    <a:pt x="0" y="1411609"/>
                  </a:cubicBezTo>
                  <a:lnTo>
                    <a:pt x="0" y="53959"/>
                  </a:lnTo>
                  <a:cubicBezTo>
                    <a:pt x="0" y="24158"/>
                    <a:pt x="24158" y="0"/>
                    <a:pt x="53959" y="0"/>
                  </a:cubicBezTo>
                  <a:close/>
                </a:path>
              </a:pathLst>
            </a:custGeom>
            <a:solidFill>
              <a:srgbClr val="FFFFFF"/>
            </a:solidFill>
          </p:spPr>
          <p:txBody>
            <a:bodyPr/>
            <a:lstStyle/>
            <a:p>
              <a:endParaRPr lang="en-AU" sz="1200"/>
            </a:p>
          </p:txBody>
        </p:sp>
        <p:sp>
          <p:nvSpPr>
            <p:cNvPr id="6" name="TextBox 6">
              <a:extLst>
                <a:ext uri="{FF2B5EF4-FFF2-40B4-BE49-F238E27FC236}">
                  <a16:creationId xmlns:a16="http://schemas.microsoft.com/office/drawing/2014/main" id="{03DECC06-6287-95D8-891C-8C33D6CE9069}"/>
                </a:ext>
              </a:extLst>
            </p:cNvPr>
            <p:cNvSpPr txBox="1"/>
            <p:nvPr/>
          </p:nvSpPr>
          <p:spPr>
            <a:xfrm>
              <a:off x="0" y="-38100"/>
              <a:ext cx="2682991" cy="1503668"/>
            </a:xfrm>
            <a:prstGeom prst="rect">
              <a:avLst/>
            </a:prstGeom>
          </p:spPr>
          <p:txBody>
            <a:bodyPr lIns="33867" tIns="33867" rIns="33867" bIns="33867" rtlCol="0" anchor="ctr"/>
            <a:lstStyle/>
            <a:p>
              <a:pPr algn="ctr">
                <a:lnSpc>
                  <a:spcPts val="1771"/>
                </a:lnSpc>
              </a:pPr>
              <a:endParaRPr sz="1200"/>
            </a:p>
          </p:txBody>
        </p:sp>
      </p:grpSp>
      <p:sp>
        <p:nvSpPr>
          <p:cNvPr id="11" name="Freeform 8">
            <a:extLst>
              <a:ext uri="{FF2B5EF4-FFF2-40B4-BE49-F238E27FC236}">
                <a16:creationId xmlns:a16="http://schemas.microsoft.com/office/drawing/2014/main" id="{A518E199-6C02-1766-6083-026E7290DE09}"/>
              </a:ext>
            </a:extLst>
          </p:cNvPr>
          <p:cNvSpPr/>
          <p:nvPr/>
        </p:nvSpPr>
        <p:spPr>
          <a:xfrm>
            <a:off x="1927123" y="488111"/>
            <a:ext cx="852922" cy="1154781"/>
          </a:xfrm>
          <a:custGeom>
            <a:avLst/>
            <a:gdLst/>
            <a:ahLst/>
            <a:cxnLst/>
            <a:rect l="l" t="t" r="r" b="b"/>
            <a:pathLst>
              <a:path w="1741754" h="2358181">
                <a:moveTo>
                  <a:pt x="0" y="0"/>
                </a:moveTo>
                <a:lnTo>
                  <a:pt x="1741755" y="0"/>
                </a:lnTo>
                <a:lnTo>
                  <a:pt x="1741755" y="2358182"/>
                </a:lnTo>
                <a:lnTo>
                  <a:pt x="0" y="2358182"/>
                </a:lnTo>
                <a:lnTo>
                  <a:pt x="0" y="0"/>
                </a:lnTo>
                <a:close/>
              </a:path>
            </a:pathLst>
          </a:custGeom>
          <a:blipFill>
            <a:blip r:embed="rId4"/>
            <a:stretch>
              <a:fillRect l="-53709" r="-582"/>
            </a:stretch>
          </a:blipFill>
        </p:spPr>
        <p:txBody>
          <a:bodyPr/>
          <a:lstStyle/>
          <a:p>
            <a:endParaRPr lang="en-AU" sz="1200"/>
          </a:p>
        </p:txBody>
      </p:sp>
      <p:sp>
        <p:nvSpPr>
          <p:cNvPr id="2" name="Content Placeholder 2">
            <a:extLst>
              <a:ext uri="{FF2B5EF4-FFF2-40B4-BE49-F238E27FC236}">
                <a16:creationId xmlns:a16="http://schemas.microsoft.com/office/drawing/2014/main" id="{7BD54A9E-D728-2CC2-CA7A-9C2C8D4A773C}"/>
              </a:ext>
            </a:extLst>
          </p:cNvPr>
          <p:cNvSpPr>
            <a:spLocks noGrp="1"/>
          </p:cNvSpPr>
          <p:nvPr/>
        </p:nvSpPr>
        <p:spPr>
          <a:xfrm>
            <a:off x="6452298" y="805807"/>
            <a:ext cx="3481185" cy="4250875"/>
          </a:xfrm>
          <a:prstGeom prst="rect">
            <a:avLst/>
          </a:prstGeom>
        </p:spPr>
        <p:txBody>
          <a:bodyPr vert="horz" lIns="60960" tIns="30480" rIns="60960" bIns="3048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300000"/>
              </a:lnSpc>
            </a:pPr>
            <a:endParaRPr sz="1600" b="1">
              <a:latin typeface="Mangal Pro" panose="00000500000000000000" pitchFamily="2" charset="0"/>
              <a:cs typeface="Mangal Pro" panose="00000500000000000000" pitchFamily="2" charset="0"/>
            </a:endParaRPr>
          </a:p>
        </p:txBody>
      </p:sp>
      <p:sp>
        <p:nvSpPr>
          <p:cNvPr id="13" name="Tekstvak 12">
            <a:extLst>
              <a:ext uri="{FF2B5EF4-FFF2-40B4-BE49-F238E27FC236}">
                <a16:creationId xmlns:a16="http://schemas.microsoft.com/office/drawing/2014/main" id="{A4BC9F9A-ED89-6AC4-0ECC-1034A6456BFC}"/>
              </a:ext>
            </a:extLst>
          </p:cNvPr>
          <p:cNvSpPr txBox="1"/>
          <p:nvPr/>
        </p:nvSpPr>
        <p:spPr>
          <a:xfrm>
            <a:off x="3042857" y="846887"/>
            <a:ext cx="7831621" cy="584775"/>
          </a:xfrm>
          <a:prstGeom prst="rect">
            <a:avLst/>
          </a:prstGeom>
          <a:noFill/>
        </p:spPr>
        <p:txBody>
          <a:bodyPr wrap="square">
            <a:spAutoFit/>
          </a:bodyPr>
          <a:lstStyle/>
          <a:p>
            <a:r>
              <a:rPr lang="nl-NL" sz="3200" b="1">
                <a:solidFill>
                  <a:srgbClr val="0070C0"/>
                </a:solidFill>
                <a:latin typeface="Mangal Pro" panose="00000500000000000000" pitchFamily="2" charset="0"/>
                <a:cs typeface="Mangal Pro" panose="00000500000000000000" pitchFamily="2" charset="0"/>
              </a:rPr>
              <a:t>Samen verder richting 2027-2028.</a:t>
            </a:r>
            <a:endParaRPr lang="en-AU" sz="3200" b="1">
              <a:solidFill>
                <a:srgbClr val="0070C0"/>
              </a:solidFill>
              <a:latin typeface="Mangal Pro" panose="00000500000000000000" pitchFamily="2" charset="0"/>
              <a:cs typeface="Mangal Pro" panose="00000500000000000000" pitchFamily="2" charset="0"/>
            </a:endParaRPr>
          </a:p>
        </p:txBody>
      </p:sp>
      <p:sp>
        <p:nvSpPr>
          <p:cNvPr id="15" name="Tekstvak 14">
            <a:extLst>
              <a:ext uri="{FF2B5EF4-FFF2-40B4-BE49-F238E27FC236}">
                <a16:creationId xmlns:a16="http://schemas.microsoft.com/office/drawing/2014/main" id="{4C7EA9A4-26DD-22CC-629C-00441BF68685}"/>
              </a:ext>
            </a:extLst>
          </p:cNvPr>
          <p:cNvSpPr txBox="1"/>
          <p:nvPr/>
        </p:nvSpPr>
        <p:spPr>
          <a:xfrm>
            <a:off x="3052689" y="1545327"/>
            <a:ext cx="10026721" cy="2862322"/>
          </a:xfrm>
          <a:prstGeom prst="rect">
            <a:avLst/>
          </a:prstGeom>
          <a:noFill/>
        </p:spPr>
        <p:txBody>
          <a:bodyPr wrap="square" lIns="91440" tIns="45720" rIns="91440" bIns="45720" rtlCol="0" anchor="t">
            <a:spAutoFit/>
          </a:bodyPr>
          <a:lstStyle/>
          <a:p>
            <a:pPr marL="457200" lvl="0" indent="-457200">
              <a:lnSpc>
                <a:spcPct val="150000"/>
              </a:lnSpc>
              <a:buFont typeface="Arial" panose="020B0604020202020204" pitchFamily="34" charset="0"/>
              <a:buChar char="•"/>
            </a:pPr>
            <a:r>
              <a:rPr lang="nl-NL" sz="2400">
                <a:latin typeface="Mangal Pro" panose="00000500000000000000" pitchFamily="2" charset="0"/>
                <a:cs typeface="Mangal Pro" panose="00000500000000000000" pitchFamily="2" charset="0"/>
              </a:rPr>
              <a:t>Goed onderwijs en begeleiding blijven centraal staan</a:t>
            </a:r>
          </a:p>
          <a:p>
            <a:pPr marL="457200" lvl="0" indent="-457200">
              <a:lnSpc>
                <a:spcPct val="150000"/>
              </a:lnSpc>
              <a:buFont typeface="Arial" panose="020B0604020202020204" pitchFamily="34" charset="0"/>
              <a:buChar char="•"/>
            </a:pPr>
            <a:r>
              <a:rPr lang="nl-NL" sz="2400">
                <a:latin typeface="Mangal Pro" panose="00000500000000000000" pitchFamily="2" charset="0"/>
                <a:cs typeface="Mangal Pro" panose="00000500000000000000" pitchFamily="2" charset="0"/>
              </a:rPr>
              <a:t>Mentor, vakdocenten blijven vertrouwd</a:t>
            </a:r>
            <a:endParaRPr lang="en-AU" sz="2400">
              <a:latin typeface="Mangal Pro" panose="00000500000000000000" pitchFamily="2" charset="0"/>
              <a:cs typeface="Mangal Pro" panose="00000500000000000000" pitchFamily="2" charset="0"/>
            </a:endParaRPr>
          </a:p>
          <a:p>
            <a:pPr marL="457200" lvl="0" indent="-457200">
              <a:lnSpc>
                <a:spcPct val="150000"/>
              </a:lnSpc>
              <a:buFont typeface="Arial" panose="020B0604020202020204" pitchFamily="34" charset="0"/>
              <a:buChar char="•"/>
            </a:pPr>
            <a:r>
              <a:rPr lang="nl-NL" sz="2400">
                <a:latin typeface="Mangal Pro"/>
                <a:ea typeface="MS PGothic"/>
                <a:cs typeface="Mangal Pro"/>
              </a:rPr>
              <a:t>Schoolleiding en medewerkers van beide locaties</a:t>
            </a:r>
            <a:br>
              <a:rPr lang="nl-NL" sz="2400">
                <a:latin typeface="Mangal Pro" panose="00000500000000000000" pitchFamily="2" charset="0"/>
                <a:cs typeface="Mangal Pro" panose="00000500000000000000" pitchFamily="2" charset="0"/>
              </a:rPr>
            </a:br>
            <a:r>
              <a:rPr lang="nl-NL" sz="2400">
                <a:latin typeface="Mangal Pro"/>
                <a:ea typeface="MS PGothic"/>
                <a:cs typeface="Mangal Pro"/>
              </a:rPr>
              <a:t>bouwen samen aan de nieuwe school</a:t>
            </a:r>
          </a:p>
          <a:p>
            <a:pPr marL="457200" lvl="0" indent="-457200">
              <a:lnSpc>
                <a:spcPct val="150000"/>
              </a:lnSpc>
              <a:buFont typeface="Arial" panose="020B0604020202020204" pitchFamily="34" charset="0"/>
              <a:buChar char="•"/>
            </a:pPr>
            <a:r>
              <a:rPr lang="nl-NL" sz="2400">
                <a:latin typeface="Mangal Pro" panose="00000500000000000000" pitchFamily="2" charset="0"/>
                <a:cs typeface="Mangal Pro" panose="00000500000000000000" pitchFamily="2" charset="0"/>
              </a:rPr>
              <a:t>We bereiden leerlingen zorgvuldig voor</a:t>
            </a:r>
          </a:p>
        </p:txBody>
      </p:sp>
      <p:sp>
        <p:nvSpPr>
          <p:cNvPr id="8" name="Rechthoek: afgeronde hoeken 7">
            <a:extLst>
              <a:ext uri="{FF2B5EF4-FFF2-40B4-BE49-F238E27FC236}">
                <a16:creationId xmlns:a16="http://schemas.microsoft.com/office/drawing/2014/main" id="{3AEF7579-19CF-9EAE-705A-8DC578932B76}"/>
              </a:ext>
            </a:extLst>
          </p:cNvPr>
          <p:cNvSpPr/>
          <p:nvPr/>
        </p:nvSpPr>
        <p:spPr>
          <a:xfrm>
            <a:off x="1237102" y="4898800"/>
            <a:ext cx="9829826" cy="1191035"/>
          </a:xfrm>
          <a:prstGeom prst="roundRect">
            <a:avLst/>
          </a:prstGeom>
          <a:solidFill>
            <a:srgbClr val="F1E9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kstvak 9">
            <a:extLst>
              <a:ext uri="{FF2B5EF4-FFF2-40B4-BE49-F238E27FC236}">
                <a16:creationId xmlns:a16="http://schemas.microsoft.com/office/drawing/2014/main" id="{FF85922A-3891-1738-7CAC-98F97ACCBB1E}"/>
              </a:ext>
            </a:extLst>
          </p:cNvPr>
          <p:cNvSpPr txBox="1"/>
          <p:nvPr/>
        </p:nvSpPr>
        <p:spPr>
          <a:xfrm>
            <a:off x="1702434" y="5217096"/>
            <a:ext cx="9252464" cy="769441"/>
          </a:xfrm>
          <a:prstGeom prst="rect">
            <a:avLst/>
          </a:prstGeom>
          <a:noFill/>
        </p:spPr>
        <p:txBody>
          <a:bodyPr wrap="square" rtlCol="0">
            <a:spAutoFit/>
          </a:bodyPr>
          <a:lstStyle/>
          <a:p>
            <a:r>
              <a:rPr lang="nl-NL" sz="2200" i="1">
                <a:solidFill>
                  <a:srgbClr val="0070C0"/>
                </a:solidFill>
                <a:latin typeface="Mangal Pro" panose="00000500000000000000" pitchFamily="2" charset="0"/>
                <a:cs typeface="Mangal Pro" panose="00000500000000000000" pitchFamily="2" charset="0"/>
              </a:rPr>
              <a:t>Veel van de kwaliteiten van Avila College en Lyceum de Grundel zullen leerlingen ook in de nieuwe school herkennen.</a:t>
            </a:r>
            <a:endParaRPr lang="en-AU" sz="2200" i="1">
              <a:solidFill>
                <a:srgbClr val="0070C0"/>
              </a:solidFill>
              <a:latin typeface="Mangal Pro" panose="00000500000000000000" pitchFamily="2" charset="0"/>
              <a:cs typeface="Mangal Pro" panose="00000500000000000000" pitchFamily="2" charset="0"/>
            </a:endParaRPr>
          </a:p>
        </p:txBody>
      </p:sp>
      <p:sp>
        <p:nvSpPr>
          <p:cNvPr id="9" name="Freeform 15">
            <a:extLst>
              <a:ext uri="{FF2B5EF4-FFF2-40B4-BE49-F238E27FC236}">
                <a16:creationId xmlns:a16="http://schemas.microsoft.com/office/drawing/2014/main" id="{74ADDE36-3A59-1CA4-2E43-5EA36C045F86}"/>
              </a:ext>
            </a:extLst>
          </p:cNvPr>
          <p:cNvSpPr/>
          <p:nvPr/>
        </p:nvSpPr>
        <p:spPr>
          <a:xfrm>
            <a:off x="-3542530" y="2009190"/>
            <a:ext cx="1048193" cy="1048193"/>
          </a:xfrm>
          <a:custGeom>
            <a:avLst/>
            <a:gdLst/>
            <a:ahLst/>
            <a:cxnLst/>
            <a:rect l="l" t="t" r="r" b="b"/>
            <a:pathLst>
              <a:path w="1572289" h="1572289">
                <a:moveTo>
                  <a:pt x="0" y="0"/>
                </a:moveTo>
                <a:lnTo>
                  <a:pt x="1572290" y="0"/>
                </a:lnTo>
                <a:lnTo>
                  <a:pt x="1572290" y="1572290"/>
                </a:lnTo>
                <a:lnTo>
                  <a:pt x="0" y="1572290"/>
                </a:lnTo>
                <a:lnTo>
                  <a:pt x="0" y="0"/>
                </a:lnTo>
                <a:close/>
              </a:path>
            </a:pathLst>
          </a:custGeom>
          <a:blipFill>
            <a:blip r:embed="rId5"/>
            <a:stretch>
              <a:fillRect/>
            </a:stretch>
          </a:blipFill>
        </p:spPr>
        <p:txBody>
          <a:bodyPr/>
          <a:lstStyle/>
          <a:p>
            <a:endParaRPr lang="en-AU" sz="1200"/>
          </a:p>
        </p:txBody>
      </p:sp>
      <p:sp>
        <p:nvSpPr>
          <p:cNvPr id="14" name="Freeform 14">
            <a:extLst>
              <a:ext uri="{FF2B5EF4-FFF2-40B4-BE49-F238E27FC236}">
                <a16:creationId xmlns:a16="http://schemas.microsoft.com/office/drawing/2014/main" id="{C49F5408-543F-333E-0ED5-96EB7712400F}"/>
              </a:ext>
            </a:extLst>
          </p:cNvPr>
          <p:cNvSpPr/>
          <p:nvPr/>
        </p:nvSpPr>
        <p:spPr>
          <a:xfrm>
            <a:off x="-2588786" y="2104566"/>
            <a:ext cx="890621" cy="857440"/>
          </a:xfrm>
          <a:custGeom>
            <a:avLst/>
            <a:gdLst/>
            <a:ahLst/>
            <a:cxnLst/>
            <a:rect l="l" t="t" r="r" b="b"/>
            <a:pathLst>
              <a:path w="1335932" h="1286160">
                <a:moveTo>
                  <a:pt x="0" y="0"/>
                </a:moveTo>
                <a:lnTo>
                  <a:pt x="1335932" y="0"/>
                </a:lnTo>
                <a:lnTo>
                  <a:pt x="1335932" y="1286160"/>
                </a:lnTo>
                <a:lnTo>
                  <a:pt x="0" y="1286160"/>
                </a:lnTo>
                <a:lnTo>
                  <a:pt x="0" y="0"/>
                </a:lnTo>
                <a:close/>
              </a:path>
            </a:pathLst>
          </a:custGeom>
          <a:blipFill>
            <a:blip r:embed="rId6"/>
            <a:stretch>
              <a:fillRect/>
            </a:stretch>
          </a:blipFill>
        </p:spPr>
        <p:txBody>
          <a:bodyPr/>
          <a:lstStyle/>
          <a:p>
            <a:endParaRPr lang="en-AU" sz="1200"/>
          </a:p>
        </p:txBody>
      </p:sp>
    </p:spTree>
    <p:extLst>
      <p:ext uri="{BB962C8B-B14F-4D97-AF65-F5344CB8AC3E}">
        <p14:creationId xmlns:p14="http://schemas.microsoft.com/office/powerpoint/2010/main" val="168929717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01183-495A-3057-9396-5C3F3D4D3D20}"/>
            </a:ext>
          </a:extLst>
        </p:cNvPr>
        <p:cNvGrpSpPr/>
        <p:nvPr/>
      </p:nvGrpSpPr>
      <p:grpSpPr>
        <a:xfrm>
          <a:off x="0" y="0"/>
          <a:ext cx="0" cy="0"/>
          <a:chOff x="0" y="0"/>
          <a:chExt cx="0" cy="0"/>
        </a:xfrm>
      </p:grpSpPr>
      <p:sp>
        <p:nvSpPr>
          <p:cNvPr id="20" name="Rechthoek 19">
            <a:extLst>
              <a:ext uri="{FF2B5EF4-FFF2-40B4-BE49-F238E27FC236}">
                <a16:creationId xmlns:a16="http://schemas.microsoft.com/office/drawing/2014/main" id="{C95187F6-88CE-2523-55AB-7C099D916F54}"/>
              </a:ext>
            </a:extLst>
          </p:cNvPr>
          <p:cNvSpPr/>
          <p:nvPr/>
        </p:nvSpPr>
        <p:spPr>
          <a:xfrm rot="16200000">
            <a:off x="7160448" y="-7782747"/>
            <a:ext cx="10355208" cy="25920702"/>
          </a:xfrm>
          <a:prstGeom prst="rect">
            <a:avLst/>
          </a:prstGeom>
          <a:gradFill>
            <a:gsLst>
              <a:gs pos="9000">
                <a:srgbClr val="0070C0">
                  <a:alpha val="0"/>
                </a:srgbClr>
              </a:gs>
              <a:gs pos="54000">
                <a:srgbClr val="0070C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afgeronde hoeken 9">
            <a:extLst>
              <a:ext uri="{FF2B5EF4-FFF2-40B4-BE49-F238E27FC236}">
                <a16:creationId xmlns:a16="http://schemas.microsoft.com/office/drawing/2014/main" id="{DA82A0BA-8168-09AE-6E04-4F1F9A1CC165}"/>
              </a:ext>
            </a:extLst>
          </p:cNvPr>
          <p:cNvSpPr/>
          <p:nvPr/>
        </p:nvSpPr>
        <p:spPr>
          <a:xfrm>
            <a:off x="4964434" y="1120709"/>
            <a:ext cx="3999113" cy="2298797"/>
          </a:xfrm>
          <a:prstGeom prst="roundRect">
            <a:avLst>
              <a:gd name="adj" fmla="val 4824"/>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a:p>
        </p:txBody>
      </p:sp>
      <p:sp>
        <p:nvSpPr>
          <p:cNvPr id="9" name="Tekstvak 8">
            <a:extLst>
              <a:ext uri="{FF2B5EF4-FFF2-40B4-BE49-F238E27FC236}">
                <a16:creationId xmlns:a16="http://schemas.microsoft.com/office/drawing/2014/main" id="{A2DB718D-9F5F-2E19-8E1C-60F901C52343}"/>
              </a:ext>
            </a:extLst>
          </p:cNvPr>
          <p:cNvSpPr txBox="1"/>
          <p:nvPr/>
        </p:nvSpPr>
        <p:spPr>
          <a:xfrm>
            <a:off x="1383276" y="619533"/>
            <a:ext cx="7595236" cy="584775"/>
          </a:xfrm>
          <a:prstGeom prst="rect">
            <a:avLst/>
          </a:prstGeom>
          <a:noFill/>
        </p:spPr>
        <p:txBody>
          <a:bodyPr wrap="square" lIns="91440" tIns="45720" rIns="91440" bIns="45720" rtlCol="0" anchor="t">
            <a:spAutoFit/>
          </a:bodyPr>
          <a:lstStyle/>
          <a:p>
            <a:r>
              <a:rPr lang="nl-NL" sz="3200" b="1">
                <a:solidFill>
                  <a:srgbClr val="0070C0"/>
                </a:solidFill>
                <a:latin typeface="Mangal Pro"/>
                <a:ea typeface="MS PGothic"/>
                <a:cs typeface="Mangal Pro"/>
              </a:rPr>
              <a:t>Wat betekent dit voor de leerlingen?</a:t>
            </a:r>
            <a:endParaRPr lang="nl-NL"/>
          </a:p>
        </p:txBody>
      </p:sp>
      <p:sp>
        <p:nvSpPr>
          <p:cNvPr id="2" name="Rechthoek: afgeronde hoeken 1">
            <a:extLst>
              <a:ext uri="{FF2B5EF4-FFF2-40B4-BE49-F238E27FC236}">
                <a16:creationId xmlns:a16="http://schemas.microsoft.com/office/drawing/2014/main" id="{6DF31650-809E-28E9-4A7D-D912FCB658F9}"/>
              </a:ext>
            </a:extLst>
          </p:cNvPr>
          <p:cNvSpPr/>
          <p:nvPr/>
        </p:nvSpPr>
        <p:spPr>
          <a:xfrm>
            <a:off x="1386022" y="1120709"/>
            <a:ext cx="3454400" cy="2298797"/>
          </a:xfrm>
          <a:prstGeom prst="roundRect">
            <a:avLst>
              <a:gd name="adj" fmla="val 482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a:solidFill>
                <a:schemeClr val="bg1"/>
              </a:solidFill>
            </a:endParaRPr>
          </a:p>
        </p:txBody>
      </p:sp>
      <p:sp>
        <p:nvSpPr>
          <p:cNvPr id="17" name="Tekstvak 16">
            <a:extLst>
              <a:ext uri="{FF2B5EF4-FFF2-40B4-BE49-F238E27FC236}">
                <a16:creationId xmlns:a16="http://schemas.microsoft.com/office/drawing/2014/main" id="{17B1E5B7-44CA-572E-D149-E2166154ABD6}"/>
              </a:ext>
            </a:extLst>
          </p:cNvPr>
          <p:cNvSpPr txBox="1"/>
          <p:nvPr/>
        </p:nvSpPr>
        <p:spPr>
          <a:xfrm>
            <a:off x="1594473" y="1205594"/>
            <a:ext cx="3039291" cy="2308324"/>
          </a:xfrm>
          <a:prstGeom prst="rect">
            <a:avLst/>
          </a:prstGeom>
          <a:noFill/>
        </p:spPr>
        <p:txBody>
          <a:bodyPr wrap="square" rtlCol="0">
            <a:spAutoFit/>
          </a:bodyPr>
          <a:lstStyle/>
          <a:p>
            <a:r>
              <a:rPr lang="nl-NL" sz="1600" b="1">
                <a:solidFill>
                  <a:srgbClr val="0070C0"/>
                </a:solidFill>
                <a:latin typeface="Mangal Pro" panose="00000500000000000000" pitchFamily="2" charset="0"/>
                <a:cs typeface="Mangal Pro" panose="00000500000000000000" pitchFamily="2" charset="0"/>
              </a:rPr>
              <a:t>Voor leerlingen Avila College</a:t>
            </a:r>
            <a:br>
              <a:rPr lang="nl-NL" sz="1600" b="1">
                <a:solidFill>
                  <a:srgbClr val="0070C0"/>
                </a:solidFill>
                <a:latin typeface="Mangal Pro" panose="00000500000000000000" pitchFamily="2" charset="0"/>
                <a:cs typeface="Mangal Pro" panose="00000500000000000000" pitchFamily="2" charset="0"/>
              </a:rPr>
            </a:br>
            <a:endParaRPr lang="nl-NL" sz="1600" b="1">
              <a:solidFill>
                <a:srgbClr val="0070C0"/>
              </a:solidFill>
              <a:latin typeface="Mangal Pro" panose="00000500000000000000" pitchFamily="2" charset="0"/>
              <a:cs typeface="Mangal Pro" panose="00000500000000000000" pitchFamily="2" charset="0"/>
            </a:endParaRPr>
          </a:p>
          <a:p>
            <a:pPr marL="228611" indent="-228611">
              <a:buFont typeface="Arial" panose="020B0604020202020204" pitchFamily="34" charset="0"/>
              <a:buChar char="•"/>
            </a:pPr>
            <a:r>
              <a:rPr lang="nl-NL" sz="1600">
                <a:latin typeface="Mangal Pro" panose="00000500000000000000" pitchFamily="2" charset="0"/>
                <a:cs typeface="Mangal Pro" panose="00000500000000000000" pitchFamily="2" charset="0"/>
              </a:rPr>
              <a:t>Eerder naar nieuwe locatie </a:t>
            </a:r>
            <a:br>
              <a:rPr lang="nl-NL" sz="1600">
                <a:latin typeface="Mangal Pro" panose="00000500000000000000" pitchFamily="2" charset="0"/>
                <a:cs typeface="Mangal Pro" panose="00000500000000000000" pitchFamily="2" charset="0"/>
              </a:rPr>
            </a:br>
            <a:endParaRPr lang="nl-NL" sz="1600">
              <a:latin typeface="Mangal Pro" panose="00000500000000000000" pitchFamily="2" charset="0"/>
              <a:cs typeface="Mangal Pro" panose="00000500000000000000" pitchFamily="2" charset="0"/>
            </a:endParaRPr>
          </a:p>
          <a:p>
            <a:pPr marL="228611" indent="-228611">
              <a:buFont typeface="Arial" panose="020B0604020202020204" pitchFamily="34" charset="0"/>
              <a:buChar char="•"/>
            </a:pPr>
            <a:r>
              <a:rPr lang="nl-NL" sz="1600">
                <a:latin typeface="Mangal Pro" panose="00000500000000000000" pitchFamily="2" charset="0"/>
                <a:cs typeface="Mangal Pro" panose="00000500000000000000" pitchFamily="2" charset="0"/>
              </a:rPr>
              <a:t>Dit jaar kennismaken met gebouw, leerlingen en docenten van Lyceum de Grundel</a:t>
            </a:r>
          </a:p>
          <a:p>
            <a:pPr marL="228611" indent="-228611">
              <a:buFont typeface="Arial" panose="020B0604020202020204" pitchFamily="34" charset="0"/>
              <a:buChar char="•"/>
            </a:pPr>
            <a:endParaRPr lang="en-AU" sz="1600">
              <a:latin typeface="Mangal Pro" panose="00000500000000000000" pitchFamily="2" charset="0"/>
              <a:cs typeface="Mangal Pro" panose="00000500000000000000" pitchFamily="2" charset="0"/>
            </a:endParaRPr>
          </a:p>
        </p:txBody>
      </p:sp>
      <p:sp>
        <p:nvSpPr>
          <p:cNvPr id="19" name="Tekstvak 18">
            <a:extLst>
              <a:ext uri="{FF2B5EF4-FFF2-40B4-BE49-F238E27FC236}">
                <a16:creationId xmlns:a16="http://schemas.microsoft.com/office/drawing/2014/main" id="{845ED668-311A-77A4-C3BD-8F98E9358F94}"/>
              </a:ext>
            </a:extLst>
          </p:cNvPr>
          <p:cNvSpPr txBox="1"/>
          <p:nvPr/>
        </p:nvSpPr>
        <p:spPr>
          <a:xfrm>
            <a:off x="5198004" y="1285282"/>
            <a:ext cx="3717395" cy="2062103"/>
          </a:xfrm>
          <a:prstGeom prst="rect">
            <a:avLst/>
          </a:prstGeom>
          <a:noFill/>
        </p:spPr>
        <p:txBody>
          <a:bodyPr wrap="square" rtlCol="0">
            <a:spAutoFit/>
          </a:bodyPr>
          <a:lstStyle/>
          <a:p>
            <a:r>
              <a:rPr lang="nl-NL" sz="1600" b="1">
                <a:solidFill>
                  <a:schemeClr val="bg1"/>
                </a:solidFill>
                <a:latin typeface="Mangal Pro" panose="00000500000000000000" pitchFamily="2" charset="0"/>
                <a:cs typeface="Mangal Pro" panose="00000500000000000000" pitchFamily="2" charset="0"/>
              </a:rPr>
              <a:t>Voor leerlingen Lyceum de Grundel</a:t>
            </a:r>
            <a:br>
              <a:rPr lang="nl-NL" sz="1600">
                <a:latin typeface="Mangal Pro" panose="00000500000000000000" pitchFamily="2" charset="0"/>
                <a:cs typeface="Mangal Pro" panose="00000500000000000000" pitchFamily="2" charset="0"/>
              </a:rPr>
            </a:br>
            <a:endParaRPr lang="nl-NL" sz="1600">
              <a:latin typeface="Mangal Pro" panose="00000500000000000000" pitchFamily="2" charset="0"/>
              <a:cs typeface="Mangal Pro" panose="00000500000000000000" pitchFamily="2" charset="0"/>
            </a:endParaRPr>
          </a:p>
          <a:p>
            <a:pPr marL="228611" indent="-228611">
              <a:buFont typeface="Arial" panose="020B0604020202020204" pitchFamily="34" charset="0"/>
              <a:buChar char="•"/>
            </a:pPr>
            <a:r>
              <a:rPr lang="nl-NL" sz="1600">
                <a:latin typeface="Mangal Pro" panose="00000500000000000000" pitchFamily="2" charset="0"/>
                <a:cs typeface="Mangal Pro" panose="00000500000000000000" pitchFamily="2" charset="0"/>
              </a:rPr>
              <a:t>Bredere schoolgemeenschap op eigen locatie</a:t>
            </a:r>
          </a:p>
          <a:p>
            <a:pPr marL="228611" indent="-228611">
              <a:buFont typeface="Arial" panose="020B0604020202020204" pitchFamily="34" charset="0"/>
              <a:buChar char="•"/>
            </a:pPr>
            <a:endParaRPr lang="nl-NL" sz="1600">
              <a:latin typeface="Mangal Pro" panose="00000500000000000000" pitchFamily="2" charset="0"/>
              <a:cs typeface="Mangal Pro" panose="00000500000000000000" pitchFamily="2" charset="0"/>
            </a:endParaRPr>
          </a:p>
          <a:p>
            <a:pPr marL="228611" indent="-228611">
              <a:buFont typeface="Arial" panose="020B0604020202020204" pitchFamily="34" charset="0"/>
              <a:buChar char="•"/>
            </a:pPr>
            <a:r>
              <a:rPr lang="nl-NL" sz="1600">
                <a:latin typeface="Mangal Pro" panose="00000500000000000000" pitchFamily="2" charset="0"/>
                <a:cs typeface="Mangal Pro" panose="00000500000000000000" pitchFamily="2" charset="0"/>
              </a:rPr>
              <a:t>Eerder leerlingen en docenten van Avila College leren kennen</a:t>
            </a:r>
          </a:p>
          <a:p>
            <a:endParaRPr lang="nl-NL" sz="1600">
              <a:latin typeface="Mangal Pro" panose="00000500000000000000" pitchFamily="2" charset="0"/>
              <a:cs typeface="Mangal Pro" panose="00000500000000000000" pitchFamily="2" charset="0"/>
            </a:endParaRPr>
          </a:p>
        </p:txBody>
      </p:sp>
      <p:sp>
        <p:nvSpPr>
          <p:cNvPr id="12" name="Rechthoek: afgeronde hoeken 11">
            <a:extLst>
              <a:ext uri="{FF2B5EF4-FFF2-40B4-BE49-F238E27FC236}">
                <a16:creationId xmlns:a16="http://schemas.microsoft.com/office/drawing/2014/main" id="{C1AF267A-0335-0B46-EC16-EDB31B138499}"/>
              </a:ext>
            </a:extLst>
          </p:cNvPr>
          <p:cNvSpPr/>
          <p:nvPr/>
        </p:nvSpPr>
        <p:spPr>
          <a:xfrm>
            <a:off x="1386023" y="3585038"/>
            <a:ext cx="7732578" cy="2702118"/>
          </a:xfrm>
          <a:prstGeom prst="roundRect">
            <a:avLst>
              <a:gd name="adj" fmla="val 4824"/>
            </a:avLst>
          </a:prstGeom>
          <a:solidFill>
            <a:srgbClr val="F19E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200"/>
          </a:p>
        </p:txBody>
      </p:sp>
      <p:sp>
        <p:nvSpPr>
          <p:cNvPr id="22" name="Tekstvak 21">
            <a:extLst>
              <a:ext uri="{FF2B5EF4-FFF2-40B4-BE49-F238E27FC236}">
                <a16:creationId xmlns:a16="http://schemas.microsoft.com/office/drawing/2014/main" id="{289D7434-4C72-5C30-11CC-41213F264C38}"/>
              </a:ext>
            </a:extLst>
          </p:cNvPr>
          <p:cNvSpPr txBox="1"/>
          <p:nvPr/>
        </p:nvSpPr>
        <p:spPr>
          <a:xfrm>
            <a:off x="1641306" y="4727665"/>
            <a:ext cx="2992929" cy="625877"/>
          </a:xfrm>
          <a:prstGeom prst="rect">
            <a:avLst/>
          </a:prstGeom>
          <a:noFill/>
        </p:spPr>
        <p:txBody>
          <a:bodyPr wrap="square" rtlCol="0">
            <a:spAutoFit/>
          </a:bodyPr>
          <a:lstStyle/>
          <a:p>
            <a:pPr algn="ctr"/>
            <a:r>
              <a:rPr lang="nl-NL" sz="1867" b="1">
                <a:solidFill>
                  <a:srgbClr val="0070C0"/>
                </a:solidFill>
                <a:latin typeface="Mangal Pro" panose="00000500000000000000" pitchFamily="2" charset="0"/>
                <a:cs typeface="Mangal Pro" panose="00000500000000000000" pitchFamily="2" charset="0"/>
              </a:rPr>
              <a:t>Voor iedereen</a:t>
            </a:r>
            <a:br>
              <a:rPr lang="nl-NL" sz="1600"/>
            </a:br>
            <a:endParaRPr lang="en-AU" sz="1600"/>
          </a:p>
        </p:txBody>
      </p:sp>
      <p:sp>
        <p:nvSpPr>
          <p:cNvPr id="13" name="Tekstvak 12">
            <a:extLst>
              <a:ext uri="{FF2B5EF4-FFF2-40B4-BE49-F238E27FC236}">
                <a16:creationId xmlns:a16="http://schemas.microsoft.com/office/drawing/2014/main" id="{F6315085-2F2C-A08A-0B6B-565377411666}"/>
              </a:ext>
            </a:extLst>
          </p:cNvPr>
          <p:cNvSpPr txBox="1"/>
          <p:nvPr/>
        </p:nvSpPr>
        <p:spPr>
          <a:xfrm>
            <a:off x="4665164" y="3774139"/>
            <a:ext cx="4288224" cy="2462213"/>
          </a:xfrm>
          <a:prstGeom prst="rect">
            <a:avLst/>
          </a:prstGeom>
          <a:noFill/>
        </p:spPr>
        <p:txBody>
          <a:bodyPr wrap="square" lIns="91440" tIns="45720" rIns="91440" bIns="45720" rtlCol="0" anchor="t">
            <a:spAutoFit/>
          </a:bodyPr>
          <a:lstStyle/>
          <a:p>
            <a:pPr marL="190500" indent="-190500">
              <a:buFont typeface="Arial" panose="020B0604020202020204" pitchFamily="34" charset="0"/>
              <a:buChar char="•"/>
            </a:pPr>
            <a:r>
              <a:rPr lang="nl-NL" sz="1400">
                <a:latin typeface="Mangal Pro"/>
                <a:cs typeface="Mangal Pro"/>
              </a:rPr>
              <a:t>Mavo, havo en vwo samen</a:t>
            </a:r>
          </a:p>
          <a:p>
            <a:endParaRPr lang="nl-NL" sz="1400"/>
          </a:p>
          <a:p>
            <a:pPr marL="190500" indent="-190500">
              <a:buFont typeface="Arial" panose="020B0604020202020204" pitchFamily="34" charset="0"/>
              <a:buChar char="•"/>
            </a:pPr>
            <a:r>
              <a:rPr lang="nl-NL" sz="1400">
                <a:latin typeface="Mangal Pro"/>
                <a:cs typeface="Mangal Pro"/>
              </a:rPr>
              <a:t>Eerder kennismaken met mogelijkheden </a:t>
            </a:r>
            <a:br>
              <a:rPr lang="nl-NL" sz="1400">
                <a:latin typeface="Mangal Pro" panose="00000500000000000000" pitchFamily="2" charset="0"/>
                <a:cs typeface="Mangal Pro" panose="00000500000000000000" pitchFamily="2" charset="0"/>
              </a:rPr>
            </a:br>
            <a:r>
              <a:rPr lang="nl-NL" sz="1400">
                <a:latin typeface="Mangal Pro"/>
                <a:cs typeface="Mangal Pro"/>
              </a:rPr>
              <a:t>van nieuwe school</a:t>
            </a:r>
            <a:br>
              <a:rPr lang="nl-NL" sz="1400">
                <a:latin typeface="Mangal Pro" panose="00000500000000000000" pitchFamily="2" charset="0"/>
                <a:cs typeface="Mangal Pro" panose="00000500000000000000" pitchFamily="2" charset="0"/>
              </a:rPr>
            </a:br>
            <a:endParaRPr lang="nl-NL" sz="1400">
              <a:latin typeface="Mangal Pro" panose="00000500000000000000" pitchFamily="2" charset="0"/>
              <a:cs typeface="Mangal Pro" panose="00000500000000000000" pitchFamily="2" charset="0"/>
            </a:endParaRPr>
          </a:p>
          <a:p>
            <a:pPr marL="190500" indent="-190500">
              <a:buFont typeface="Arial" panose="020B0604020202020204" pitchFamily="34" charset="0"/>
              <a:buChar char="•"/>
            </a:pPr>
            <a:r>
              <a:rPr lang="nl-NL" sz="1400">
                <a:latin typeface="Mangal Pro"/>
                <a:cs typeface="Mangal Pro"/>
              </a:rPr>
              <a:t>Nieuw onderwijsprogramma start</a:t>
            </a:r>
            <a:br>
              <a:rPr lang="nl-NL" sz="1400">
                <a:latin typeface="Mangal Pro" panose="00000500000000000000" pitchFamily="2" charset="0"/>
                <a:cs typeface="Mangal Pro" panose="00000500000000000000" pitchFamily="2" charset="0"/>
              </a:rPr>
            </a:br>
            <a:r>
              <a:rPr lang="nl-NL" sz="1400">
                <a:latin typeface="Mangal Pro"/>
                <a:cs typeface="Mangal Pro"/>
              </a:rPr>
              <a:t>in de onderbouw </a:t>
            </a:r>
            <a:br>
              <a:rPr lang="nl-NL" sz="1400">
                <a:latin typeface="Mangal Pro" panose="00000500000000000000" pitchFamily="2" charset="0"/>
                <a:cs typeface="Mangal Pro" panose="00000500000000000000" pitchFamily="2" charset="0"/>
              </a:rPr>
            </a:br>
            <a:endParaRPr lang="nl-NL" sz="1400">
              <a:latin typeface="Mangal Pro" panose="00000500000000000000" pitchFamily="2" charset="0"/>
              <a:cs typeface="Mangal Pro" panose="00000500000000000000" pitchFamily="2" charset="0"/>
            </a:endParaRPr>
          </a:p>
          <a:p>
            <a:pPr marL="190500" indent="-190500">
              <a:buFont typeface="Arial" panose="020B0604020202020204" pitchFamily="34" charset="0"/>
              <a:buChar char="•"/>
            </a:pPr>
            <a:r>
              <a:rPr lang="nl-NL" sz="1400">
                <a:latin typeface="Mangal Pro"/>
                <a:cs typeface="Mangal Pro"/>
              </a:rPr>
              <a:t>Jaarlijks doorontwikkelen richting de bovenbouw</a:t>
            </a:r>
          </a:p>
          <a:p>
            <a:pPr marL="190500" indent="-190500">
              <a:buFont typeface="Arial" panose="020B0604020202020204" pitchFamily="34" charset="0"/>
              <a:buChar char="•"/>
            </a:pPr>
            <a:endParaRPr lang="en-AU" sz="1400"/>
          </a:p>
        </p:txBody>
      </p:sp>
      <p:sp>
        <p:nvSpPr>
          <p:cNvPr id="23" name="Freeform 10">
            <a:extLst>
              <a:ext uri="{FF2B5EF4-FFF2-40B4-BE49-F238E27FC236}">
                <a16:creationId xmlns:a16="http://schemas.microsoft.com/office/drawing/2014/main" id="{3CE14EC9-4ADC-6511-B725-DF4ED4A64D30}"/>
              </a:ext>
            </a:extLst>
          </p:cNvPr>
          <p:cNvSpPr/>
          <p:nvPr/>
        </p:nvSpPr>
        <p:spPr>
          <a:xfrm>
            <a:off x="-785286" y="3645705"/>
            <a:ext cx="1906169" cy="2580783"/>
          </a:xfrm>
          <a:custGeom>
            <a:avLst/>
            <a:gdLst/>
            <a:ahLst/>
            <a:cxnLst/>
            <a:rect l="l" t="t" r="r" b="b"/>
            <a:pathLst>
              <a:path w="2859253" h="3871175">
                <a:moveTo>
                  <a:pt x="0" y="0"/>
                </a:moveTo>
                <a:lnTo>
                  <a:pt x="2859253" y="0"/>
                </a:lnTo>
                <a:lnTo>
                  <a:pt x="2859253" y="3871175"/>
                </a:lnTo>
                <a:lnTo>
                  <a:pt x="0" y="3871175"/>
                </a:lnTo>
                <a:lnTo>
                  <a:pt x="0" y="0"/>
                </a:lnTo>
                <a:close/>
              </a:path>
            </a:pathLst>
          </a:custGeom>
          <a:blipFill>
            <a:blip r:embed="rId2"/>
            <a:stretch>
              <a:fillRect l="-53709" r="-582"/>
            </a:stretch>
          </a:blipFill>
        </p:spPr>
        <p:txBody>
          <a:bodyPr/>
          <a:lstStyle/>
          <a:p>
            <a:endParaRPr lang="en-AU" sz="1200"/>
          </a:p>
        </p:txBody>
      </p:sp>
      <p:sp>
        <p:nvSpPr>
          <p:cNvPr id="24" name="Rechthoek: afgeronde hoeken 23">
            <a:extLst>
              <a:ext uri="{FF2B5EF4-FFF2-40B4-BE49-F238E27FC236}">
                <a16:creationId xmlns:a16="http://schemas.microsoft.com/office/drawing/2014/main" id="{58D78693-36ED-92B3-423A-619677DA2FC5}"/>
              </a:ext>
            </a:extLst>
          </p:cNvPr>
          <p:cNvSpPr/>
          <p:nvPr/>
        </p:nvSpPr>
        <p:spPr>
          <a:xfrm>
            <a:off x="9211957" y="3585037"/>
            <a:ext cx="2848276" cy="2702118"/>
          </a:xfrm>
          <a:prstGeom prst="roundRect">
            <a:avLst>
              <a:gd name="adj" fmla="val 368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b="1"/>
              <a:t>Stap voor stap nemen we ouders en leerlingen mee naar de nieuwe school.</a:t>
            </a:r>
            <a:endParaRPr lang="en-AU"/>
          </a:p>
        </p:txBody>
      </p:sp>
      <p:sp>
        <p:nvSpPr>
          <p:cNvPr id="25" name="Tekstvak 24">
            <a:extLst>
              <a:ext uri="{FF2B5EF4-FFF2-40B4-BE49-F238E27FC236}">
                <a16:creationId xmlns:a16="http://schemas.microsoft.com/office/drawing/2014/main" id="{366F2A7D-BD86-B5E5-5D9A-FBBE3A292EE2}"/>
              </a:ext>
            </a:extLst>
          </p:cNvPr>
          <p:cNvSpPr txBox="1"/>
          <p:nvPr/>
        </p:nvSpPr>
        <p:spPr>
          <a:xfrm>
            <a:off x="9358334" y="3978869"/>
            <a:ext cx="2470098" cy="1938992"/>
          </a:xfrm>
          <a:prstGeom prst="rect">
            <a:avLst/>
          </a:prstGeom>
          <a:noFill/>
        </p:spPr>
        <p:txBody>
          <a:bodyPr wrap="square" rtlCol="0">
            <a:spAutoFit/>
          </a:bodyPr>
          <a:lstStyle/>
          <a:p>
            <a:pPr algn="ctr"/>
            <a:r>
              <a:rPr lang="nl-NL" sz="2000">
                <a:latin typeface="Mangal Pro" panose="00000500000000000000" pitchFamily="2" charset="0"/>
                <a:cs typeface="Mangal Pro" panose="00000500000000000000" pitchFamily="2" charset="0"/>
              </a:rPr>
              <a:t>Stap voor stap nemen we leerlingen en ouders/verzorgers mee richting één sterke school</a:t>
            </a:r>
            <a:endParaRPr lang="en-AU" sz="2000">
              <a:latin typeface="Mangal Pro" panose="00000500000000000000" pitchFamily="2" charset="0"/>
              <a:cs typeface="Mangal Pro" panose="00000500000000000000" pitchFamily="2" charset="0"/>
            </a:endParaRPr>
          </a:p>
        </p:txBody>
      </p:sp>
      <p:sp>
        <p:nvSpPr>
          <p:cNvPr id="26" name="Rechthoek: afgeronde hoeken 25">
            <a:extLst>
              <a:ext uri="{FF2B5EF4-FFF2-40B4-BE49-F238E27FC236}">
                <a16:creationId xmlns:a16="http://schemas.microsoft.com/office/drawing/2014/main" id="{AD5B48B4-DE27-6185-86CD-072A7EDD79E0}"/>
              </a:ext>
            </a:extLst>
          </p:cNvPr>
          <p:cNvSpPr/>
          <p:nvPr/>
        </p:nvSpPr>
        <p:spPr>
          <a:xfrm>
            <a:off x="9211957" y="1120708"/>
            <a:ext cx="2848276" cy="2298797"/>
          </a:xfrm>
          <a:prstGeom prst="roundRect">
            <a:avLst>
              <a:gd name="adj" fmla="val 5066"/>
            </a:avLst>
          </a:prstGeom>
          <a:blipFill dpi="0" rotWithShape="1">
            <a:blip r:embed="rId3">
              <a:extLst>
                <a:ext uri="{28A0092B-C50C-407E-A947-70E740481C1C}">
                  <a14:useLocalDpi xmlns:a14="http://schemas.microsoft.com/office/drawing/2010/main" val="0"/>
                </a:ext>
              </a:extLst>
            </a:blip>
            <a:srcRect/>
            <a:stretch>
              <a:fillRect l="-299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060842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E9EF"/>
        </a:solidFill>
        <a:effectLst/>
      </p:bgPr>
    </p:bg>
    <p:spTree>
      <p:nvGrpSpPr>
        <p:cNvPr id="1" name="">
          <a:extLst>
            <a:ext uri="{FF2B5EF4-FFF2-40B4-BE49-F238E27FC236}">
              <a16:creationId xmlns:a16="http://schemas.microsoft.com/office/drawing/2014/main" id="{34C335F4-CB18-5B35-9ACC-F1C3F3DA14B7}"/>
            </a:ext>
          </a:extLst>
        </p:cNvPr>
        <p:cNvGrpSpPr/>
        <p:nvPr/>
      </p:nvGrpSpPr>
      <p:grpSpPr>
        <a:xfrm>
          <a:off x="0" y="0"/>
          <a:ext cx="0" cy="0"/>
          <a:chOff x="0" y="0"/>
          <a:chExt cx="0" cy="0"/>
        </a:xfrm>
      </p:grpSpPr>
      <p:pic>
        <p:nvPicPr>
          <p:cNvPr id="41" name="Afbeelding 40">
            <a:extLst>
              <a:ext uri="{FF2B5EF4-FFF2-40B4-BE49-F238E27FC236}">
                <a16:creationId xmlns:a16="http://schemas.microsoft.com/office/drawing/2014/main" id="{6E23A488-CAA5-4D41-BA2B-02F64E74B2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050809" y="-2725754"/>
            <a:ext cx="16754351" cy="12309508"/>
          </a:xfrm>
          <a:prstGeom prst="rect">
            <a:avLst/>
          </a:prstGeom>
        </p:spPr>
      </p:pic>
      <p:grpSp>
        <p:nvGrpSpPr>
          <p:cNvPr id="2" name="Group 4">
            <a:extLst>
              <a:ext uri="{FF2B5EF4-FFF2-40B4-BE49-F238E27FC236}">
                <a16:creationId xmlns:a16="http://schemas.microsoft.com/office/drawing/2014/main" id="{416398D9-E311-BBEF-25B4-7E908C5D1E4C}"/>
              </a:ext>
            </a:extLst>
          </p:cNvPr>
          <p:cNvGrpSpPr/>
          <p:nvPr/>
        </p:nvGrpSpPr>
        <p:grpSpPr>
          <a:xfrm>
            <a:off x="605025" y="506377"/>
            <a:ext cx="7832987" cy="4198769"/>
            <a:chOff x="0" y="0"/>
            <a:chExt cx="2682991" cy="1465568"/>
          </a:xfrm>
        </p:grpSpPr>
        <p:sp>
          <p:nvSpPr>
            <p:cNvPr id="3" name="Freeform 5">
              <a:extLst>
                <a:ext uri="{FF2B5EF4-FFF2-40B4-BE49-F238E27FC236}">
                  <a16:creationId xmlns:a16="http://schemas.microsoft.com/office/drawing/2014/main" id="{55DF90D4-AD62-B38D-CCF5-5C19DEBEC3D6}"/>
                </a:ext>
              </a:extLst>
            </p:cNvPr>
            <p:cNvSpPr/>
            <p:nvPr/>
          </p:nvSpPr>
          <p:spPr>
            <a:xfrm>
              <a:off x="0" y="0"/>
              <a:ext cx="2682991" cy="1465568"/>
            </a:xfrm>
            <a:custGeom>
              <a:avLst/>
              <a:gdLst/>
              <a:ahLst/>
              <a:cxnLst/>
              <a:rect l="l" t="t" r="r" b="b"/>
              <a:pathLst>
                <a:path w="2682991" h="1465568">
                  <a:moveTo>
                    <a:pt x="53959" y="0"/>
                  </a:moveTo>
                  <a:lnTo>
                    <a:pt x="2629032" y="0"/>
                  </a:lnTo>
                  <a:cubicBezTo>
                    <a:pt x="2658833" y="0"/>
                    <a:pt x="2682991" y="24158"/>
                    <a:pt x="2682991" y="53959"/>
                  </a:cubicBezTo>
                  <a:lnTo>
                    <a:pt x="2682991" y="1411609"/>
                  </a:lnTo>
                  <a:cubicBezTo>
                    <a:pt x="2682991" y="1441409"/>
                    <a:pt x="2658833" y="1465568"/>
                    <a:pt x="2629032" y="1465568"/>
                  </a:cubicBezTo>
                  <a:lnTo>
                    <a:pt x="53959" y="1465568"/>
                  </a:lnTo>
                  <a:cubicBezTo>
                    <a:pt x="24158" y="1465568"/>
                    <a:pt x="0" y="1441409"/>
                    <a:pt x="0" y="1411609"/>
                  </a:cubicBezTo>
                  <a:lnTo>
                    <a:pt x="0" y="53959"/>
                  </a:lnTo>
                  <a:cubicBezTo>
                    <a:pt x="0" y="24158"/>
                    <a:pt x="24158" y="0"/>
                    <a:pt x="53959" y="0"/>
                  </a:cubicBezTo>
                  <a:close/>
                </a:path>
              </a:pathLst>
            </a:custGeom>
            <a:solidFill>
              <a:srgbClr val="FFFFFF"/>
            </a:solidFill>
          </p:spPr>
          <p:txBody>
            <a:bodyPr/>
            <a:lstStyle/>
            <a:p>
              <a:endParaRPr lang="en-AU" sz="1200"/>
            </a:p>
          </p:txBody>
        </p:sp>
        <p:sp>
          <p:nvSpPr>
            <p:cNvPr id="5" name="TextBox 6">
              <a:extLst>
                <a:ext uri="{FF2B5EF4-FFF2-40B4-BE49-F238E27FC236}">
                  <a16:creationId xmlns:a16="http://schemas.microsoft.com/office/drawing/2014/main" id="{8B487692-F4E2-0A6B-5D7F-A9F33974874C}"/>
                </a:ext>
              </a:extLst>
            </p:cNvPr>
            <p:cNvSpPr txBox="1"/>
            <p:nvPr/>
          </p:nvSpPr>
          <p:spPr>
            <a:xfrm>
              <a:off x="0" y="-38100"/>
              <a:ext cx="2682991" cy="1503668"/>
            </a:xfrm>
            <a:prstGeom prst="rect">
              <a:avLst/>
            </a:prstGeom>
          </p:spPr>
          <p:txBody>
            <a:bodyPr lIns="33867" tIns="33867" rIns="33867" bIns="33867" rtlCol="0" anchor="ctr"/>
            <a:lstStyle/>
            <a:p>
              <a:pPr algn="ctr">
                <a:lnSpc>
                  <a:spcPts val="1771"/>
                </a:lnSpc>
              </a:pPr>
              <a:endParaRPr sz="1200"/>
            </a:p>
          </p:txBody>
        </p:sp>
      </p:grpSp>
      <p:sp>
        <p:nvSpPr>
          <p:cNvPr id="7" name="Tekstvak 6">
            <a:extLst>
              <a:ext uri="{FF2B5EF4-FFF2-40B4-BE49-F238E27FC236}">
                <a16:creationId xmlns:a16="http://schemas.microsoft.com/office/drawing/2014/main" id="{780EECB5-BD60-26B7-CA29-AC9DBB168E6F}"/>
              </a:ext>
            </a:extLst>
          </p:cNvPr>
          <p:cNvSpPr txBox="1"/>
          <p:nvPr/>
        </p:nvSpPr>
        <p:spPr>
          <a:xfrm>
            <a:off x="811753" y="579424"/>
            <a:ext cx="7831621" cy="584775"/>
          </a:xfrm>
          <a:prstGeom prst="rect">
            <a:avLst/>
          </a:prstGeom>
          <a:noFill/>
        </p:spPr>
        <p:txBody>
          <a:bodyPr wrap="square">
            <a:spAutoFit/>
          </a:bodyPr>
          <a:lstStyle/>
          <a:p>
            <a:r>
              <a:rPr lang="nl-NL" sz="3200" b="1">
                <a:solidFill>
                  <a:srgbClr val="0070C0"/>
                </a:solidFill>
                <a:latin typeface="Mangal Pro" panose="00000500000000000000" pitchFamily="2" charset="0"/>
                <a:cs typeface="Mangal Pro" panose="00000500000000000000" pitchFamily="2" charset="0"/>
              </a:rPr>
              <a:t>Hoe houden we u op de hoogte?</a:t>
            </a:r>
            <a:endParaRPr lang="en-AU" sz="3200" b="1">
              <a:solidFill>
                <a:srgbClr val="0070C0"/>
              </a:solidFill>
              <a:latin typeface="Mangal Pro" panose="00000500000000000000" pitchFamily="2" charset="0"/>
              <a:cs typeface="Mangal Pro" panose="00000500000000000000" pitchFamily="2" charset="0"/>
            </a:endParaRPr>
          </a:p>
        </p:txBody>
      </p:sp>
      <p:sp>
        <p:nvSpPr>
          <p:cNvPr id="11" name="Tekstvak 10">
            <a:extLst>
              <a:ext uri="{FF2B5EF4-FFF2-40B4-BE49-F238E27FC236}">
                <a16:creationId xmlns:a16="http://schemas.microsoft.com/office/drawing/2014/main" id="{CEC8F529-FF08-6AF6-E0D5-08394AEDB60A}"/>
              </a:ext>
            </a:extLst>
          </p:cNvPr>
          <p:cNvSpPr txBox="1"/>
          <p:nvPr/>
        </p:nvSpPr>
        <p:spPr>
          <a:xfrm>
            <a:off x="603475" y="1314141"/>
            <a:ext cx="8314976" cy="4185761"/>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nl-NL" sz="2000">
                <a:latin typeface="Mangal Pro"/>
                <a:cs typeface="Mangal Pro"/>
              </a:rPr>
              <a:t>Bij belangrijk nieuws informeren we direct </a:t>
            </a:r>
          </a:p>
          <a:p>
            <a:endParaRPr lang="nl-NL" sz="2000">
              <a:latin typeface="Mangal Pro" panose="00000500000000000000" pitchFamily="2" charset="0"/>
              <a:cs typeface="Mangal Pro" panose="00000500000000000000" pitchFamily="2" charset="0"/>
            </a:endParaRPr>
          </a:p>
          <a:p>
            <a:pPr marL="342900" indent="-342900">
              <a:buFont typeface="Arial" panose="020B0604020202020204" pitchFamily="34" charset="0"/>
              <a:buChar char="•"/>
            </a:pPr>
            <a:r>
              <a:rPr lang="nl-NL" sz="2000">
                <a:latin typeface="Mangal Pro"/>
                <a:cs typeface="Mangal Pro"/>
              </a:rPr>
              <a:t>Dit schooljaar ontvangt u meerdere updates</a:t>
            </a:r>
          </a:p>
          <a:p>
            <a:endParaRPr lang="nl-NL" sz="2000">
              <a:latin typeface="Mangal Pro" panose="00000500000000000000" pitchFamily="2" charset="0"/>
              <a:cs typeface="Mangal Pro" panose="00000500000000000000" pitchFamily="2" charset="0"/>
            </a:endParaRPr>
          </a:p>
          <a:p>
            <a:pPr marL="342900" indent="-342900">
              <a:buFont typeface="Arial" panose="020B0604020202020204" pitchFamily="34" charset="0"/>
              <a:buChar char="•"/>
            </a:pPr>
            <a:r>
              <a:rPr lang="nl-NL" sz="2000">
                <a:latin typeface="Mangal Pro"/>
                <a:cs typeface="Mangal Pro"/>
              </a:rPr>
              <a:t>Inspraakmomenten via klankbordgroep en DMR</a:t>
            </a:r>
          </a:p>
          <a:p>
            <a:endParaRPr lang="nl-NL" sz="2000">
              <a:latin typeface="Mangal Pro" panose="00000500000000000000" pitchFamily="2" charset="0"/>
              <a:cs typeface="Mangal Pro" panose="00000500000000000000" pitchFamily="2" charset="0"/>
            </a:endParaRPr>
          </a:p>
          <a:p>
            <a:pPr marL="342900" indent="-342900">
              <a:buFont typeface="Arial" panose="020B0604020202020204" pitchFamily="34" charset="0"/>
              <a:buChar char="•"/>
            </a:pPr>
            <a:r>
              <a:rPr lang="nl-NL" sz="2000">
                <a:latin typeface="Mangal Pro"/>
                <a:cs typeface="Mangal Pro"/>
              </a:rPr>
              <a:t>Vragen? Stel ze gerust per mail aan de schoolleiding of    tijdens de daarvoor bedoelde informatiemomenten</a:t>
            </a:r>
          </a:p>
          <a:p>
            <a:pPr marL="342900" indent="-342900">
              <a:buFont typeface="Arial" panose="020B0604020202020204" pitchFamily="34" charset="0"/>
              <a:buChar char="•"/>
            </a:pPr>
            <a:endParaRPr lang="nl-NL" sz="2000">
              <a:latin typeface="Mangal Pro" panose="00000500000000000000" pitchFamily="2" charset="0"/>
              <a:cs typeface="Mangal Pro" panose="00000500000000000000" pitchFamily="2" charset="0"/>
            </a:endParaRPr>
          </a:p>
          <a:p>
            <a:pPr marL="342900" indent="-342900">
              <a:buFont typeface="Arial" panose="020B0604020202020204" pitchFamily="34" charset="0"/>
              <a:buChar char="•"/>
            </a:pPr>
            <a:r>
              <a:rPr lang="nl-NL" sz="2000">
                <a:latin typeface="Mangal Pro"/>
                <a:cs typeface="Mangal Pro"/>
              </a:rPr>
              <a:t>Vanavond staat in het teken van schooljaar 26/27</a:t>
            </a:r>
          </a:p>
          <a:p>
            <a:pPr marL="342900" indent="-342900">
              <a:buFont typeface="Arial" panose="020B0604020202020204" pitchFamily="34" charset="0"/>
              <a:buChar char="•"/>
            </a:pPr>
            <a:endParaRPr lang="nl-NL" sz="2200">
              <a:latin typeface="Mangal Pro" panose="00000500000000000000" pitchFamily="2" charset="0"/>
              <a:cs typeface="Mangal Pro" panose="00000500000000000000" pitchFamily="2" charset="0"/>
            </a:endParaRPr>
          </a:p>
          <a:p>
            <a:pPr marL="342900" indent="-342900">
              <a:buFont typeface="Arial" panose="020B0604020202020204" pitchFamily="34" charset="0"/>
              <a:buChar char="•"/>
            </a:pPr>
            <a:endParaRPr lang="nl-NL" sz="2200">
              <a:latin typeface="Mangal Pro" panose="00000500000000000000" pitchFamily="2" charset="0"/>
              <a:cs typeface="Mangal Pro" panose="00000500000000000000" pitchFamily="2" charset="0"/>
            </a:endParaRPr>
          </a:p>
          <a:p>
            <a:pPr marL="342900" indent="-342900">
              <a:buFont typeface="Arial" panose="020B0604020202020204" pitchFamily="34" charset="0"/>
              <a:buChar char="•"/>
            </a:pPr>
            <a:endParaRPr lang="nl-NL" sz="2200">
              <a:latin typeface="Mangal Pro" panose="00000500000000000000" pitchFamily="2" charset="0"/>
              <a:cs typeface="Mangal Pro" panose="00000500000000000000" pitchFamily="2" charset="0"/>
            </a:endParaRPr>
          </a:p>
        </p:txBody>
      </p:sp>
      <p:cxnSp>
        <p:nvCxnSpPr>
          <p:cNvPr id="13" name="Rechte verbindingslijn 12">
            <a:extLst>
              <a:ext uri="{FF2B5EF4-FFF2-40B4-BE49-F238E27FC236}">
                <a16:creationId xmlns:a16="http://schemas.microsoft.com/office/drawing/2014/main" id="{AFE52071-60DA-1ADA-7301-5FC1899FB046}"/>
              </a:ext>
            </a:extLst>
          </p:cNvPr>
          <p:cNvCxnSpPr>
            <a:cxnSpLocks/>
            <a:endCxn id="23" idx="6"/>
          </p:cNvCxnSpPr>
          <p:nvPr/>
        </p:nvCxnSpPr>
        <p:spPr>
          <a:xfrm>
            <a:off x="2244212" y="6168533"/>
            <a:ext cx="8852063" cy="0"/>
          </a:xfrm>
          <a:prstGeom prst="line">
            <a:avLst/>
          </a:prstGeom>
          <a:ln w="66675">
            <a:solidFill>
              <a:srgbClr val="0070C0"/>
            </a:solidFill>
          </a:ln>
        </p:spPr>
        <p:style>
          <a:lnRef idx="2">
            <a:schemeClr val="accent1"/>
          </a:lnRef>
          <a:fillRef idx="0">
            <a:schemeClr val="accent1"/>
          </a:fillRef>
          <a:effectRef idx="1">
            <a:schemeClr val="accent1"/>
          </a:effectRef>
          <a:fontRef idx="minor">
            <a:schemeClr val="tx1"/>
          </a:fontRef>
        </p:style>
      </p:cxnSp>
      <p:sp>
        <p:nvSpPr>
          <p:cNvPr id="17" name="Stroomdiagram: Verbindingslijn 16">
            <a:extLst>
              <a:ext uri="{FF2B5EF4-FFF2-40B4-BE49-F238E27FC236}">
                <a16:creationId xmlns:a16="http://schemas.microsoft.com/office/drawing/2014/main" id="{536738F2-F506-A147-E5C7-F6DD52EF2156}"/>
              </a:ext>
            </a:extLst>
          </p:cNvPr>
          <p:cNvSpPr/>
          <p:nvPr/>
        </p:nvSpPr>
        <p:spPr>
          <a:xfrm>
            <a:off x="3928285" y="5987886"/>
            <a:ext cx="339212" cy="339212"/>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Stroomdiagram: Verbindingslijn 22">
            <a:extLst>
              <a:ext uri="{FF2B5EF4-FFF2-40B4-BE49-F238E27FC236}">
                <a16:creationId xmlns:a16="http://schemas.microsoft.com/office/drawing/2014/main" id="{AAB7E891-725A-C742-CEE0-77F52DAEA4F6}"/>
              </a:ext>
            </a:extLst>
          </p:cNvPr>
          <p:cNvSpPr/>
          <p:nvPr/>
        </p:nvSpPr>
        <p:spPr>
          <a:xfrm>
            <a:off x="10757063" y="5998927"/>
            <a:ext cx="339212" cy="339212"/>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Stroomdiagram: Verbindingslijn 24">
            <a:extLst>
              <a:ext uri="{FF2B5EF4-FFF2-40B4-BE49-F238E27FC236}">
                <a16:creationId xmlns:a16="http://schemas.microsoft.com/office/drawing/2014/main" id="{A481EE27-F981-3179-5267-B48F132468D5}"/>
              </a:ext>
            </a:extLst>
          </p:cNvPr>
          <p:cNvSpPr/>
          <p:nvPr/>
        </p:nvSpPr>
        <p:spPr>
          <a:xfrm>
            <a:off x="5653419" y="5998927"/>
            <a:ext cx="339212" cy="339212"/>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Stroomdiagram: Verbindingslijn 26">
            <a:extLst>
              <a:ext uri="{FF2B5EF4-FFF2-40B4-BE49-F238E27FC236}">
                <a16:creationId xmlns:a16="http://schemas.microsoft.com/office/drawing/2014/main" id="{9C7D624A-4475-2FEC-C51E-34B80D688B59}"/>
              </a:ext>
            </a:extLst>
          </p:cNvPr>
          <p:cNvSpPr/>
          <p:nvPr/>
        </p:nvSpPr>
        <p:spPr>
          <a:xfrm>
            <a:off x="8359183" y="6009407"/>
            <a:ext cx="339212" cy="339212"/>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Tekstvak 30">
            <a:extLst>
              <a:ext uri="{FF2B5EF4-FFF2-40B4-BE49-F238E27FC236}">
                <a16:creationId xmlns:a16="http://schemas.microsoft.com/office/drawing/2014/main" id="{8DBD1523-D132-9D1D-6940-A79CCDC13446}"/>
              </a:ext>
            </a:extLst>
          </p:cNvPr>
          <p:cNvSpPr txBox="1"/>
          <p:nvPr/>
        </p:nvSpPr>
        <p:spPr>
          <a:xfrm>
            <a:off x="3627584" y="5495966"/>
            <a:ext cx="1037303" cy="461665"/>
          </a:xfrm>
          <a:prstGeom prst="rect">
            <a:avLst/>
          </a:prstGeom>
          <a:noFill/>
        </p:spPr>
        <p:txBody>
          <a:bodyPr wrap="square" rtlCol="0">
            <a:spAutoFit/>
          </a:bodyPr>
          <a:lstStyle/>
          <a:p>
            <a:r>
              <a:rPr lang="nl-NL" sz="2400" b="1">
                <a:solidFill>
                  <a:srgbClr val="0070C0"/>
                </a:solidFill>
                <a:latin typeface="Mangal Pro" panose="00000500000000000000" pitchFamily="2" charset="0"/>
                <a:cs typeface="Mangal Pro" panose="00000500000000000000" pitchFamily="2" charset="0"/>
              </a:rPr>
              <a:t>Brief</a:t>
            </a:r>
            <a:endParaRPr lang="en-AU" sz="2400" b="1">
              <a:solidFill>
                <a:srgbClr val="0070C0"/>
              </a:solidFill>
              <a:latin typeface="Mangal Pro" panose="00000500000000000000" pitchFamily="2" charset="0"/>
              <a:cs typeface="Mangal Pro" panose="00000500000000000000" pitchFamily="2" charset="0"/>
            </a:endParaRPr>
          </a:p>
        </p:txBody>
      </p:sp>
      <p:sp>
        <p:nvSpPr>
          <p:cNvPr id="33" name="Tekstvak 32">
            <a:extLst>
              <a:ext uri="{FF2B5EF4-FFF2-40B4-BE49-F238E27FC236}">
                <a16:creationId xmlns:a16="http://schemas.microsoft.com/office/drawing/2014/main" id="{0B7C3BDE-8318-63A2-8AE4-12007645F82E}"/>
              </a:ext>
            </a:extLst>
          </p:cNvPr>
          <p:cNvSpPr txBox="1"/>
          <p:nvPr/>
        </p:nvSpPr>
        <p:spPr>
          <a:xfrm>
            <a:off x="4623210" y="5511093"/>
            <a:ext cx="2801303" cy="461665"/>
          </a:xfrm>
          <a:prstGeom prst="rect">
            <a:avLst/>
          </a:prstGeom>
          <a:noFill/>
        </p:spPr>
        <p:txBody>
          <a:bodyPr wrap="square" rtlCol="0">
            <a:spAutoFit/>
          </a:bodyPr>
          <a:lstStyle/>
          <a:p>
            <a:r>
              <a:rPr lang="nl-NL" sz="2400" b="1">
                <a:solidFill>
                  <a:srgbClr val="0070C0"/>
                </a:solidFill>
                <a:latin typeface="Mangal Pro" panose="00000500000000000000" pitchFamily="2" charset="0"/>
                <a:cs typeface="Mangal Pro" panose="00000500000000000000" pitchFamily="2" charset="0"/>
              </a:rPr>
              <a:t>Informatieavond</a:t>
            </a:r>
            <a:endParaRPr lang="en-AU" sz="2400" b="1">
              <a:solidFill>
                <a:srgbClr val="0070C0"/>
              </a:solidFill>
              <a:latin typeface="Mangal Pro" panose="00000500000000000000" pitchFamily="2" charset="0"/>
              <a:cs typeface="Mangal Pro" panose="00000500000000000000" pitchFamily="2" charset="0"/>
            </a:endParaRPr>
          </a:p>
        </p:txBody>
      </p:sp>
      <p:sp>
        <p:nvSpPr>
          <p:cNvPr id="35" name="Tekstvak 34">
            <a:extLst>
              <a:ext uri="{FF2B5EF4-FFF2-40B4-BE49-F238E27FC236}">
                <a16:creationId xmlns:a16="http://schemas.microsoft.com/office/drawing/2014/main" id="{0D38F173-EC36-483B-AB7B-85F357DED1C3}"/>
              </a:ext>
            </a:extLst>
          </p:cNvPr>
          <p:cNvSpPr txBox="1"/>
          <p:nvPr/>
        </p:nvSpPr>
        <p:spPr>
          <a:xfrm>
            <a:off x="9674951" y="5530801"/>
            <a:ext cx="2503436" cy="461665"/>
          </a:xfrm>
          <a:prstGeom prst="rect">
            <a:avLst/>
          </a:prstGeom>
          <a:noFill/>
        </p:spPr>
        <p:txBody>
          <a:bodyPr wrap="square" rtlCol="0">
            <a:spAutoFit/>
          </a:bodyPr>
          <a:lstStyle/>
          <a:p>
            <a:r>
              <a:rPr lang="nl-NL" sz="2400" b="1">
                <a:solidFill>
                  <a:srgbClr val="0070C0"/>
                </a:solidFill>
                <a:latin typeface="Mangal Pro" panose="00000500000000000000" pitchFamily="2" charset="0"/>
                <a:cs typeface="Mangal Pro" panose="00000500000000000000" pitchFamily="2" charset="0"/>
              </a:rPr>
              <a:t>Nieuwe</a:t>
            </a:r>
            <a:r>
              <a:rPr lang="nl-NL" sz="2400" b="1">
                <a:solidFill>
                  <a:schemeClr val="bg1"/>
                </a:solidFill>
                <a:latin typeface="Mangal Pro" panose="00000500000000000000" pitchFamily="2" charset="0"/>
                <a:cs typeface="Mangal Pro" panose="00000500000000000000" pitchFamily="2" charset="0"/>
              </a:rPr>
              <a:t> </a:t>
            </a:r>
            <a:r>
              <a:rPr lang="nl-NL" sz="2400" b="1">
                <a:solidFill>
                  <a:srgbClr val="0070C0"/>
                </a:solidFill>
                <a:latin typeface="Mangal Pro" panose="00000500000000000000" pitchFamily="2" charset="0"/>
                <a:cs typeface="Mangal Pro" panose="00000500000000000000" pitchFamily="2" charset="0"/>
              </a:rPr>
              <a:t>school</a:t>
            </a:r>
            <a:endParaRPr lang="en-AU" sz="2400" b="1">
              <a:solidFill>
                <a:srgbClr val="0070C0"/>
              </a:solidFill>
              <a:latin typeface="Mangal Pro" panose="00000500000000000000" pitchFamily="2" charset="0"/>
              <a:cs typeface="Mangal Pro" panose="00000500000000000000" pitchFamily="2" charset="0"/>
            </a:endParaRPr>
          </a:p>
        </p:txBody>
      </p:sp>
      <p:sp>
        <p:nvSpPr>
          <p:cNvPr id="37" name="Tekstvak 36">
            <a:extLst>
              <a:ext uri="{FF2B5EF4-FFF2-40B4-BE49-F238E27FC236}">
                <a16:creationId xmlns:a16="http://schemas.microsoft.com/office/drawing/2014/main" id="{3D9E9282-D4A2-ABE4-56D7-B5925E59559E}"/>
              </a:ext>
            </a:extLst>
          </p:cNvPr>
          <p:cNvSpPr txBox="1"/>
          <p:nvPr/>
        </p:nvSpPr>
        <p:spPr>
          <a:xfrm>
            <a:off x="6796530" y="5518656"/>
            <a:ext cx="2651495" cy="461665"/>
          </a:xfrm>
          <a:prstGeom prst="rect">
            <a:avLst/>
          </a:prstGeom>
          <a:noFill/>
        </p:spPr>
        <p:txBody>
          <a:bodyPr wrap="square" rtlCol="0">
            <a:spAutoFit/>
          </a:bodyPr>
          <a:lstStyle/>
          <a:p>
            <a:pPr algn="ctr"/>
            <a:r>
              <a:rPr lang="nl-NL" sz="2400" b="1">
                <a:solidFill>
                  <a:srgbClr val="0070C0"/>
                </a:solidFill>
                <a:latin typeface="Mangal Pro" panose="00000500000000000000" pitchFamily="2" charset="0"/>
                <a:cs typeface="Mangal Pro" panose="00000500000000000000" pitchFamily="2" charset="0"/>
              </a:rPr>
              <a:t>Updates</a:t>
            </a:r>
            <a:endParaRPr lang="en-AU" sz="2400" b="1">
              <a:solidFill>
                <a:srgbClr val="0070C0"/>
              </a:solidFill>
              <a:latin typeface="Mangal Pro" panose="00000500000000000000" pitchFamily="2" charset="0"/>
              <a:cs typeface="Mangal Pro" panose="00000500000000000000" pitchFamily="2" charset="0"/>
            </a:endParaRPr>
          </a:p>
        </p:txBody>
      </p:sp>
      <p:sp>
        <p:nvSpPr>
          <p:cNvPr id="10" name="Freeform 10">
            <a:extLst>
              <a:ext uri="{FF2B5EF4-FFF2-40B4-BE49-F238E27FC236}">
                <a16:creationId xmlns:a16="http://schemas.microsoft.com/office/drawing/2014/main" id="{1842E715-E619-4374-E62A-FCAED07D4017}"/>
              </a:ext>
            </a:extLst>
          </p:cNvPr>
          <p:cNvSpPr/>
          <p:nvPr/>
        </p:nvSpPr>
        <p:spPr>
          <a:xfrm>
            <a:off x="1041486" y="4867100"/>
            <a:ext cx="1906169" cy="2580783"/>
          </a:xfrm>
          <a:custGeom>
            <a:avLst/>
            <a:gdLst/>
            <a:ahLst/>
            <a:cxnLst/>
            <a:rect l="l" t="t" r="r" b="b"/>
            <a:pathLst>
              <a:path w="2859253" h="3871175">
                <a:moveTo>
                  <a:pt x="0" y="0"/>
                </a:moveTo>
                <a:lnTo>
                  <a:pt x="2859253" y="0"/>
                </a:lnTo>
                <a:lnTo>
                  <a:pt x="2859253" y="3871175"/>
                </a:lnTo>
                <a:lnTo>
                  <a:pt x="0" y="3871175"/>
                </a:lnTo>
                <a:lnTo>
                  <a:pt x="0" y="0"/>
                </a:lnTo>
                <a:close/>
              </a:path>
            </a:pathLst>
          </a:custGeom>
          <a:blipFill>
            <a:blip r:embed="rId4"/>
            <a:stretch>
              <a:fillRect l="-53709" r="-582"/>
            </a:stretch>
          </a:blipFill>
        </p:spPr>
        <p:txBody>
          <a:bodyPr/>
          <a:lstStyle/>
          <a:p>
            <a:endParaRPr lang="en-AU" sz="1200"/>
          </a:p>
        </p:txBody>
      </p:sp>
      <p:sp>
        <p:nvSpPr>
          <p:cNvPr id="44" name="Stroomdiagram: Verbindingslijn 43">
            <a:extLst>
              <a:ext uri="{FF2B5EF4-FFF2-40B4-BE49-F238E27FC236}">
                <a16:creationId xmlns:a16="http://schemas.microsoft.com/office/drawing/2014/main" id="{4F831557-A298-2CEA-2263-C3C3CD8221FA}"/>
              </a:ext>
            </a:extLst>
          </p:cNvPr>
          <p:cNvSpPr/>
          <p:nvPr/>
        </p:nvSpPr>
        <p:spPr>
          <a:xfrm>
            <a:off x="7592161" y="6009407"/>
            <a:ext cx="339212" cy="339212"/>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Stroomdiagram: Verbindingslijn 45">
            <a:extLst>
              <a:ext uri="{FF2B5EF4-FFF2-40B4-BE49-F238E27FC236}">
                <a16:creationId xmlns:a16="http://schemas.microsoft.com/office/drawing/2014/main" id="{4C1A526C-6A87-73DF-B5DC-ECF50BFAC430}"/>
              </a:ext>
            </a:extLst>
          </p:cNvPr>
          <p:cNvSpPr/>
          <p:nvPr/>
        </p:nvSpPr>
        <p:spPr>
          <a:xfrm>
            <a:off x="9123696" y="6013526"/>
            <a:ext cx="339212" cy="339212"/>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82492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ABAFF"/>
        </a:solidFill>
        <a:effectLst/>
      </p:bgPr>
    </p:bg>
    <p:spTree>
      <p:nvGrpSpPr>
        <p:cNvPr id="1" name=""/>
        <p:cNvGrpSpPr/>
        <p:nvPr/>
      </p:nvGrpSpPr>
      <p:grpSpPr>
        <a:xfrm>
          <a:off x="0" y="0"/>
          <a:ext cx="0" cy="0"/>
          <a:chOff x="0" y="0"/>
          <a:chExt cx="0" cy="0"/>
        </a:xfrm>
      </p:grpSpPr>
      <p:pic>
        <p:nvPicPr>
          <p:cNvPr id="3" name="Afbeelding 2" descr="Afbeelding met cirkel, Graphics&#10;&#10;Automatisch gegenereerde beschrijving">
            <a:extLst>
              <a:ext uri="{FF2B5EF4-FFF2-40B4-BE49-F238E27FC236}">
                <a16:creationId xmlns:a16="http://schemas.microsoft.com/office/drawing/2014/main" id="{CDD412B4-C335-DA2E-3BD3-0F43DA16EE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623841">
            <a:off x="5764951" y="509587"/>
            <a:ext cx="6338910" cy="5838825"/>
          </a:xfrm>
          <a:prstGeom prst="rect">
            <a:avLst/>
          </a:prstGeom>
        </p:spPr>
      </p:pic>
      <p:pic>
        <p:nvPicPr>
          <p:cNvPr id="12" name="Afbeelding 11" descr="Afbeelding met kleding, schoeisel, persoon, overdekt&#10;&#10;Automatisch gegenereerde beschrijving">
            <a:extLst>
              <a:ext uri="{FF2B5EF4-FFF2-40B4-BE49-F238E27FC236}">
                <a16:creationId xmlns:a16="http://schemas.microsoft.com/office/drawing/2014/main" id="{04F7036E-61B3-7AB1-938A-D5FB68ECC41D}"/>
              </a:ext>
            </a:extLst>
          </p:cNvPr>
          <p:cNvPicPr>
            <a:picLocks noChangeAspect="1"/>
          </p:cNvPicPr>
          <p:nvPr/>
        </p:nvPicPr>
        <p:blipFill rotWithShape="1">
          <a:blip r:embed="rId3">
            <a:extLst>
              <a:ext uri="{28A0092B-C50C-407E-A947-70E740481C1C}">
                <a14:useLocalDpi xmlns:a14="http://schemas.microsoft.com/office/drawing/2010/main" val="0"/>
              </a:ext>
            </a:extLst>
          </a:blip>
          <a:srcRect l="18592" r="11679"/>
          <a:stretch/>
        </p:blipFill>
        <p:spPr>
          <a:xfrm>
            <a:off x="6352469" y="1263669"/>
            <a:ext cx="5163874" cy="4937132"/>
          </a:xfrm>
          <a:prstGeom prst="roundRect">
            <a:avLst>
              <a:gd name="adj" fmla="val 1769"/>
            </a:avLst>
          </a:prstGeom>
        </p:spPr>
      </p:pic>
      <p:sp>
        <p:nvSpPr>
          <p:cNvPr id="6" name="Tijdelijke aanduiding voor inhoud 2">
            <a:extLst>
              <a:ext uri="{FF2B5EF4-FFF2-40B4-BE49-F238E27FC236}">
                <a16:creationId xmlns:a16="http://schemas.microsoft.com/office/drawing/2014/main" id="{309A681D-1FCD-4449-BC66-EDCE865B134B}"/>
              </a:ext>
            </a:extLst>
          </p:cNvPr>
          <p:cNvSpPr txBox="1">
            <a:spLocks/>
          </p:cNvSpPr>
          <p:nvPr/>
        </p:nvSpPr>
        <p:spPr>
          <a:xfrm>
            <a:off x="737117" y="2286842"/>
            <a:ext cx="4830197"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50000"/>
              </a:lnSpc>
              <a:spcAft>
                <a:spcPts val="0"/>
              </a:spcAft>
              <a:buNone/>
              <a:defRPr/>
            </a:pPr>
            <a:r>
              <a:rPr lang="nl-NL" sz="1800" b="1">
                <a:solidFill>
                  <a:srgbClr val="002060"/>
                </a:solidFill>
                <a:latin typeface="Montserrat"/>
                <a:cs typeface="Segoe UI Semibold"/>
              </a:rPr>
              <a:t>Voorstellen van coördinatoren en mentoren</a:t>
            </a:r>
            <a:endParaRPr kumimoji="0" lang="nl-NL" sz="1800" b="1" i="0" u="none" strike="noStrike" kern="1200" cap="none" spc="0" normalizeH="0" baseline="0" noProof="0">
              <a:ln>
                <a:noFill/>
              </a:ln>
              <a:solidFill>
                <a:srgbClr val="002060"/>
              </a:solidFill>
              <a:effectLst/>
              <a:uLnTx/>
              <a:uFillTx/>
              <a:latin typeface="Montserrat"/>
              <a:cs typeface="Segoe UI Semibold"/>
            </a:endParaRPr>
          </a:p>
          <a:p>
            <a:pPr marL="0" indent="0">
              <a:lnSpc>
                <a:spcPct val="150000"/>
              </a:lnSpc>
              <a:spcAft>
                <a:spcPts val="0"/>
              </a:spcAft>
              <a:buNone/>
              <a:defRPr/>
            </a:pPr>
            <a:r>
              <a:rPr lang="nl-NL" sz="1800" b="1">
                <a:solidFill>
                  <a:srgbClr val="002060"/>
                </a:solidFill>
                <a:latin typeface="Montserrat"/>
                <a:cs typeface="Segoe UI Semibold"/>
              </a:rPr>
              <a:t>Profielkeuze door decaan</a:t>
            </a:r>
            <a:endParaRPr lang="nl-NL" sz="1800" b="1">
              <a:solidFill>
                <a:srgbClr val="002060"/>
              </a:solidFill>
              <a:latin typeface="Montserrat" panose="00000500000000000000" pitchFamily="50" charset="0"/>
              <a:cs typeface="Segoe UI Semibold" panose="020B0702040204020203" pitchFamily="34" charset="0"/>
            </a:endParaRP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nl-NL" sz="1800" b="1" i="0" u="none" strike="noStrike" kern="1200" cap="none" spc="0" normalizeH="0" baseline="0" noProof="0">
                <a:ln>
                  <a:noFill/>
                </a:ln>
                <a:solidFill>
                  <a:srgbClr val="002060"/>
                </a:solidFill>
                <a:effectLst/>
                <a:uLnTx/>
                <a:uFillTx/>
                <a:latin typeface="Montserrat" panose="00000500000000000000" pitchFamily="50" charset="0"/>
                <a:ea typeface="+mn-ea"/>
                <a:cs typeface="Segoe UI Semibold" panose="020B0702040204020203" pitchFamily="34" charset="0"/>
              </a:rPr>
              <a:t>Uiteen met de mentor</a:t>
            </a:r>
            <a:endParaRPr kumimoji="0" lang="nl-NL" sz="1800" b="0" i="0" u="none" strike="noStrike" kern="1200" cap="none" spc="0" normalizeH="0" baseline="0" noProof="0">
              <a:ln>
                <a:noFill/>
              </a:ln>
              <a:solidFill>
                <a:srgbClr val="002060"/>
              </a:solidFill>
              <a:effectLst/>
              <a:uLnTx/>
              <a:uFillTx/>
              <a:latin typeface="Montserrat" panose="00000500000000000000" pitchFamily="50" charset="0"/>
              <a:ea typeface="+mn-ea"/>
              <a:cs typeface="Segoe UI" panose="020B0502040204020203" pitchFamily="34" charset="0"/>
            </a:endParaRPr>
          </a:p>
        </p:txBody>
      </p:sp>
      <p:pic>
        <p:nvPicPr>
          <p:cNvPr id="4" name="Afbeelding 3" descr="Afbeelding met symbool, creativiteit&#10;&#10;Automatisch gegenereerde beschrijving">
            <a:extLst>
              <a:ext uri="{FF2B5EF4-FFF2-40B4-BE49-F238E27FC236}">
                <a16:creationId xmlns:a16="http://schemas.microsoft.com/office/drawing/2014/main" id="{94839EB2-EC97-555A-B422-EFE43A06F6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041605">
            <a:off x="4198653" y="5751832"/>
            <a:ext cx="596962" cy="596962"/>
          </a:xfrm>
          <a:prstGeom prst="rect">
            <a:avLst/>
          </a:prstGeom>
        </p:spPr>
      </p:pic>
      <p:pic>
        <p:nvPicPr>
          <p:cNvPr id="5" name="Afbeelding 4" descr="Afbeelding met cirkel, Kleurrijkheid&#10;&#10;Automatisch gegenereerde beschrijving">
            <a:extLst>
              <a:ext uri="{FF2B5EF4-FFF2-40B4-BE49-F238E27FC236}">
                <a16:creationId xmlns:a16="http://schemas.microsoft.com/office/drawing/2014/main" id="{665F5BBA-E7E4-7D58-CF41-B11C3A258F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55191" y="1548080"/>
            <a:ext cx="340360" cy="340360"/>
          </a:xfrm>
          <a:prstGeom prst="rect">
            <a:avLst/>
          </a:prstGeom>
        </p:spPr>
      </p:pic>
      <p:pic>
        <p:nvPicPr>
          <p:cNvPr id="7" name="Afbeelding 6" descr="Afbeelding met cirkel, Kleurrijkheid&#10;&#10;Automatisch gegenereerde beschrijving">
            <a:extLst>
              <a:ext uri="{FF2B5EF4-FFF2-40B4-BE49-F238E27FC236}">
                <a16:creationId xmlns:a16="http://schemas.microsoft.com/office/drawing/2014/main" id="{E645076F-C77C-2F7D-CC7D-2C086B2FBC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69906" y="6050315"/>
            <a:ext cx="365125" cy="365125"/>
          </a:xfrm>
          <a:prstGeom prst="rect">
            <a:avLst/>
          </a:prstGeom>
        </p:spPr>
      </p:pic>
      <p:pic>
        <p:nvPicPr>
          <p:cNvPr id="9" name="Afbeelding 8" descr="Afbeelding met geel, creativiteit&#10;&#10;Automatisch gegenereerde beschrijving">
            <a:extLst>
              <a:ext uri="{FF2B5EF4-FFF2-40B4-BE49-F238E27FC236}">
                <a16:creationId xmlns:a16="http://schemas.microsoft.com/office/drawing/2014/main" id="{EC54AB25-3432-9553-16AB-6205C82FD5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75353" y="900429"/>
            <a:ext cx="606988" cy="599452"/>
          </a:xfrm>
          <a:prstGeom prst="rect">
            <a:avLst/>
          </a:prstGeom>
        </p:spPr>
      </p:pic>
      <p:pic>
        <p:nvPicPr>
          <p:cNvPr id="10" name="Afbeelding 9" descr="Afbeelding met symbool, Graphics, creativiteit&#10;&#10;Automatisch gegenereerde beschrijving">
            <a:extLst>
              <a:ext uri="{FF2B5EF4-FFF2-40B4-BE49-F238E27FC236}">
                <a16:creationId xmlns:a16="http://schemas.microsoft.com/office/drawing/2014/main" id="{B5BC9E9E-EB90-7830-4E4D-89FE93FE9B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06934" y="413279"/>
            <a:ext cx="304567" cy="304567"/>
          </a:xfrm>
          <a:prstGeom prst="rect">
            <a:avLst/>
          </a:prstGeom>
        </p:spPr>
      </p:pic>
    </p:spTree>
    <p:extLst>
      <p:ext uri="{BB962C8B-B14F-4D97-AF65-F5344CB8AC3E}">
        <p14:creationId xmlns:p14="http://schemas.microsoft.com/office/powerpoint/2010/main" val="3645204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Graphics, creativiteit&#10;&#10;Automatisch gegenereerde beschrijving">
            <a:extLst>
              <a:ext uri="{FF2B5EF4-FFF2-40B4-BE49-F238E27FC236}">
                <a16:creationId xmlns:a16="http://schemas.microsoft.com/office/drawing/2014/main" id="{3BBA6BE2-F272-F147-01B2-E24406A04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8988" y="-1000497"/>
            <a:ext cx="10858428" cy="10723617"/>
          </a:xfrm>
          <a:prstGeom prst="rect">
            <a:avLst/>
          </a:prstGeom>
        </p:spPr>
      </p:pic>
      <p:sp>
        <p:nvSpPr>
          <p:cNvPr id="4" name="Tekstvak 3">
            <a:extLst>
              <a:ext uri="{FF2B5EF4-FFF2-40B4-BE49-F238E27FC236}">
                <a16:creationId xmlns:a16="http://schemas.microsoft.com/office/drawing/2014/main" id="{9D82EFE2-EF2B-5821-FEB0-0CA5842D0902}"/>
              </a:ext>
            </a:extLst>
          </p:cNvPr>
          <p:cNvSpPr txBox="1"/>
          <p:nvPr/>
        </p:nvSpPr>
        <p:spPr>
          <a:xfrm>
            <a:off x="417505" y="3075057"/>
            <a:ext cx="492442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000" b="0" i="0" u="none" strike="noStrike" kern="1200" cap="none" spc="0" normalizeH="0" baseline="0" noProof="0">
                <a:ln>
                  <a:noFill/>
                </a:ln>
                <a:solidFill>
                  <a:srgbClr val="32A68C"/>
                </a:solidFill>
                <a:effectLst/>
                <a:uLnTx/>
                <a:uFillTx/>
                <a:latin typeface="Montserrat ExtraBold" panose="00000900000000000000" pitchFamily="50" charset="0"/>
                <a:ea typeface="+mn-ea"/>
                <a:cs typeface="+mn-cs"/>
              </a:rPr>
              <a:t>Coördinatoren</a:t>
            </a:r>
          </a:p>
        </p:txBody>
      </p:sp>
      <p:sp>
        <p:nvSpPr>
          <p:cNvPr id="9" name="Tekstvak 8">
            <a:extLst>
              <a:ext uri="{FF2B5EF4-FFF2-40B4-BE49-F238E27FC236}">
                <a16:creationId xmlns:a16="http://schemas.microsoft.com/office/drawing/2014/main" id="{594A2FA1-8B6A-20E2-EBD1-F1A22EE4FD6F}"/>
              </a:ext>
            </a:extLst>
          </p:cNvPr>
          <p:cNvSpPr txBox="1"/>
          <p:nvPr/>
        </p:nvSpPr>
        <p:spPr>
          <a:xfrm>
            <a:off x="7230358" y="2097125"/>
            <a:ext cx="4760535" cy="4524315"/>
          </a:xfrm>
          <a:prstGeom prst="rect">
            <a:avLst/>
          </a:prstGeom>
          <a:noFill/>
        </p:spPr>
        <p:txBody>
          <a:bodyPr wrap="square" lIns="91440" tIns="45720" rIns="91440" bIns="45720" rtlCol="0" anchor="t">
            <a:spAutoFit/>
          </a:bodyPr>
          <a:lstStyle/>
          <a:p>
            <a:r>
              <a:rPr lang="nl-NL" sz="2400">
                <a:solidFill>
                  <a:srgbClr val="32A68C"/>
                </a:solidFill>
                <a:latin typeface="Montserrat ExtraBold"/>
                <a:ea typeface="MS PGothic"/>
              </a:rPr>
              <a:t>3 havo</a:t>
            </a:r>
            <a:endParaRPr lang="nl-NL" sz="2400">
              <a:solidFill>
                <a:schemeClr val="tx1">
                  <a:lumMod val="75000"/>
                  <a:lumOff val="25000"/>
                </a:schemeClr>
              </a:solidFill>
              <a:latin typeface="Montserrat SemiBold"/>
              <a:ea typeface="MS PGothic"/>
              <a:cs typeface="Segoe UI Semibold" panose="020B0702040204020203" pitchFamily="34" charset="0"/>
            </a:endParaRPr>
          </a:p>
          <a:p>
            <a:r>
              <a:rPr lang="nl-NL" sz="2400">
                <a:solidFill>
                  <a:schemeClr val="tx1">
                    <a:lumMod val="85000"/>
                    <a:lumOff val="15000"/>
                  </a:schemeClr>
                </a:solidFill>
                <a:latin typeface="Montserrat"/>
                <a:ea typeface="MS PGothic"/>
              </a:rPr>
              <a:t>Mevr. P. Vos</a:t>
            </a:r>
          </a:p>
          <a:p>
            <a:r>
              <a:rPr lang="nl-NL" sz="2400">
                <a:solidFill>
                  <a:schemeClr val="tx1">
                    <a:lumMod val="85000"/>
                    <a:lumOff val="15000"/>
                  </a:schemeClr>
                </a:solidFill>
                <a:latin typeface="Montserrat"/>
                <a:ea typeface="MS PGothic"/>
              </a:rPr>
              <a:t>p.vos@carmelhengelo.nl</a:t>
            </a:r>
            <a:endParaRPr lang="nl-NL" sz="2400">
              <a:solidFill>
                <a:schemeClr val="tx1">
                  <a:lumMod val="85000"/>
                  <a:lumOff val="15000"/>
                </a:schemeClr>
              </a:solidFill>
              <a:latin typeface="Montserrat" panose="00000500000000000000" pitchFamily="50" charset="0"/>
            </a:endParaRPr>
          </a:p>
          <a:p>
            <a:endParaRPr lang="nl-NL" sz="2400">
              <a:solidFill>
                <a:srgbClr val="262626"/>
              </a:solidFill>
              <a:latin typeface="Montserrat" panose="00000500000000000000" pitchFamily="50" charset="0"/>
            </a:endParaRPr>
          </a:p>
          <a:p>
            <a:r>
              <a:rPr lang="nl-NL" sz="2400">
                <a:solidFill>
                  <a:srgbClr val="32A68C"/>
                </a:solidFill>
                <a:latin typeface="Montserrat ExtraBold"/>
                <a:ea typeface="MS PGothic"/>
              </a:rPr>
              <a:t>3 vwo</a:t>
            </a:r>
          </a:p>
          <a:p>
            <a:r>
              <a:rPr lang="nl-NL" sz="2400">
                <a:solidFill>
                  <a:schemeClr val="tx1">
                    <a:lumMod val="85000"/>
                    <a:lumOff val="15000"/>
                  </a:schemeClr>
                </a:solidFill>
                <a:latin typeface="Montserrat"/>
                <a:ea typeface="MS PGothic"/>
              </a:rPr>
              <a:t>Dhr. D. </a:t>
            </a:r>
            <a:r>
              <a:rPr lang="nl-NL" sz="2400" err="1">
                <a:solidFill>
                  <a:schemeClr val="tx1">
                    <a:lumMod val="85000"/>
                    <a:lumOff val="15000"/>
                  </a:schemeClr>
                </a:solidFill>
                <a:latin typeface="Montserrat"/>
                <a:ea typeface="MS PGothic"/>
              </a:rPr>
              <a:t>Duwe</a:t>
            </a:r>
            <a:endParaRPr lang="nl-NL" sz="2400">
              <a:solidFill>
                <a:schemeClr val="tx1">
                  <a:lumMod val="85000"/>
                  <a:lumOff val="15000"/>
                </a:schemeClr>
              </a:solidFill>
              <a:latin typeface="Montserrat"/>
              <a:ea typeface="MS PGothic"/>
            </a:endParaRPr>
          </a:p>
          <a:p>
            <a:r>
              <a:rPr lang="nl-NL" sz="2400">
                <a:solidFill>
                  <a:schemeClr val="tx1">
                    <a:lumMod val="85000"/>
                    <a:lumOff val="15000"/>
                  </a:schemeClr>
                </a:solidFill>
                <a:latin typeface="Montserrat"/>
                <a:ea typeface="MS PGothic"/>
              </a:rPr>
              <a:t>d.duwe@carmelhengelo.nl</a:t>
            </a:r>
            <a:endParaRPr lang="nl-NL" sz="2400">
              <a:solidFill>
                <a:schemeClr val="tx1">
                  <a:lumMod val="85000"/>
                  <a:lumOff val="15000"/>
                </a:schemeClr>
              </a:solidFill>
              <a:latin typeface="Montserrat" panose="00000500000000000000" pitchFamily="50" charset="0"/>
            </a:endParaRPr>
          </a:p>
          <a:p>
            <a:endParaRPr lang="nl-NL" sz="4000">
              <a:solidFill>
                <a:schemeClr val="tx1">
                  <a:lumMod val="85000"/>
                  <a:lumOff val="15000"/>
                </a:schemeClr>
              </a:solidFill>
              <a:latin typeface="Montserrat" panose="00000500000000000000" pitchFamily="50" charset="0"/>
            </a:endParaRPr>
          </a:p>
          <a:p>
            <a:endParaRPr lang="nl-NL" sz="4000">
              <a:solidFill>
                <a:srgbClr val="262626"/>
              </a:solidFill>
              <a:latin typeface="Montserrat" panose="00000500000000000000" pitchFamily="50" charset="0"/>
            </a:endParaRPr>
          </a:p>
          <a:p>
            <a:endParaRPr lang="nl-NL" sz="4000">
              <a:solidFill>
                <a:srgbClr val="32A68C"/>
              </a:solidFill>
              <a:latin typeface="Montserrat ExtraBold" panose="00000900000000000000" pitchFamily="50" charset="0"/>
            </a:endParaRPr>
          </a:p>
        </p:txBody>
      </p:sp>
    </p:spTree>
    <p:extLst>
      <p:ext uri="{BB962C8B-B14F-4D97-AF65-F5344CB8AC3E}">
        <p14:creationId xmlns:p14="http://schemas.microsoft.com/office/powerpoint/2010/main" val="1935950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06C33-40A9-BA09-4DB6-6E2CED7FA0E9}"/>
            </a:ext>
          </a:extLst>
        </p:cNvPr>
        <p:cNvGrpSpPr/>
        <p:nvPr/>
      </p:nvGrpSpPr>
      <p:grpSpPr>
        <a:xfrm>
          <a:off x="0" y="0"/>
          <a:ext cx="0" cy="0"/>
          <a:chOff x="0" y="0"/>
          <a:chExt cx="0" cy="0"/>
        </a:xfrm>
      </p:grpSpPr>
      <p:pic>
        <p:nvPicPr>
          <p:cNvPr id="12" name="Afbeelding 11" descr="Afbeelding met Graphics, creativiteit&#10;&#10;Automatisch gegenereerde beschrijving">
            <a:extLst>
              <a:ext uri="{FF2B5EF4-FFF2-40B4-BE49-F238E27FC236}">
                <a16:creationId xmlns:a16="http://schemas.microsoft.com/office/drawing/2014/main" id="{9C12443D-E090-580F-EFA5-4C4044E944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8802" y="-1038205"/>
            <a:ext cx="10858428" cy="10723617"/>
          </a:xfrm>
          <a:prstGeom prst="rect">
            <a:avLst/>
          </a:prstGeom>
        </p:spPr>
      </p:pic>
      <p:sp>
        <p:nvSpPr>
          <p:cNvPr id="4" name="Tekstvak 3">
            <a:extLst>
              <a:ext uri="{FF2B5EF4-FFF2-40B4-BE49-F238E27FC236}">
                <a16:creationId xmlns:a16="http://schemas.microsoft.com/office/drawing/2014/main" id="{B235C9AF-01B7-FECE-DBED-044C697FEF79}"/>
              </a:ext>
            </a:extLst>
          </p:cNvPr>
          <p:cNvSpPr txBox="1"/>
          <p:nvPr/>
        </p:nvSpPr>
        <p:spPr>
          <a:xfrm>
            <a:off x="417505" y="3075057"/>
            <a:ext cx="492442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000" b="0" i="0" u="none" strike="noStrike" kern="1200" cap="none" spc="0" normalizeH="0" baseline="0" noProof="0">
                <a:ln>
                  <a:noFill/>
                </a:ln>
                <a:solidFill>
                  <a:srgbClr val="32A68C"/>
                </a:solidFill>
                <a:effectLst/>
                <a:uLnTx/>
                <a:uFillTx/>
                <a:latin typeface="Montserrat ExtraBold" panose="00000900000000000000" pitchFamily="50" charset="0"/>
                <a:ea typeface="+mn-ea"/>
                <a:cs typeface="+mn-cs"/>
              </a:rPr>
              <a:t>Mentoren</a:t>
            </a:r>
          </a:p>
        </p:txBody>
      </p:sp>
      <p:sp>
        <p:nvSpPr>
          <p:cNvPr id="9" name="Tekstvak 8">
            <a:extLst>
              <a:ext uri="{FF2B5EF4-FFF2-40B4-BE49-F238E27FC236}">
                <a16:creationId xmlns:a16="http://schemas.microsoft.com/office/drawing/2014/main" id="{5D1D508C-7BE4-8B78-A3D0-A5FF59AB343F}"/>
              </a:ext>
            </a:extLst>
          </p:cNvPr>
          <p:cNvSpPr txBox="1"/>
          <p:nvPr/>
        </p:nvSpPr>
        <p:spPr>
          <a:xfrm>
            <a:off x="6096000" y="763625"/>
            <a:ext cx="5894893" cy="6863417"/>
          </a:xfrm>
          <a:prstGeom prst="rect">
            <a:avLst/>
          </a:prstGeom>
          <a:noFill/>
        </p:spPr>
        <p:txBody>
          <a:bodyPr wrap="square" lIns="91440" tIns="45720" rIns="91440" bIns="45720" rtlCol="0" anchor="t">
            <a:spAutoFit/>
          </a:bodyPr>
          <a:lstStyle/>
          <a:p>
            <a:r>
              <a:rPr lang="nl-NL" sz="4000">
                <a:solidFill>
                  <a:srgbClr val="32A68C"/>
                </a:solidFill>
                <a:latin typeface="Montserrat ExtraBold" panose="00000900000000000000" pitchFamily="50" charset="0"/>
              </a:rPr>
              <a:t>3 havo</a:t>
            </a:r>
            <a:endParaRPr lang="nl-NL" sz="4000">
              <a:solidFill>
                <a:schemeClr val="tx1">
                  <a:lumMod val="75000"/>
                  <a:lumOff val="25000"/>
                </a:schemeClr>
              </a:solidFill>
              <a:latin typeface="Montserrat SemiBold" panose="00000700000000000000" pitchFamily="50" charset="0"/>
              <a:cs typeface="Segoe UI Semibold" panose="020B0702040204020203" pitchFamily="34" charset="0"/>
            </a:endParaRPr>
          </a:p>
          <a:p>
            <a:r>
              <a:rPr lang="nl-NL" sz="4000">
                <a:solidFill>
                  <a:schemeClr val="tx1">
                    <a:lumMod val="85000"/>
                    <a:lumOff val="15000"/>
                  </a:schemeClr>
                </a:solidFill>
                <a:latin typeface="Montserrat"/>
                <a:ea typeface="MS PGothic"/>
              </a:rPr>
              <a:t>Mevr. L. Flier</a:t>
            </a:r>
          </a:p>
          <a:p>
            <a:r>
              <a:rPr lang="nl-NL" sz="4000">
                <a:solidFill>
                  <a:schemeClr val="tx1">
                    <a:lumMod val="85000"/>
                    <a:lumOff val="15000"/>
                  </a:schemeClr>
                </a:solidFill>
                <a:latin typeface="Montserrat"/>
                <a:ea typeface="MS PGothic"/>
              </a:rPr>
              <a:t>Mevr. N. Blaauwgeers</a:t>
            </a:r>
            <a:endParaRPr lang="nl-NL" sz="4000">
              <a:solidFill>
                <a:schemeClr val="tx1">
                  <a:lumMod val="85000"/>
                  <a:lumOff val="15000"/>
                </a:schemeClr>
              </a:solidFill>
              <a:latin typeface="Montserrat" panose="00000500000000000000" pitchFamily="50" charset="0"/>
            </a:endParaRPr>
          </a:p>
          <a:p>
            <a:r>
              <a:rPr lang="nl-NL" sz="4000">
                <a:solidFill>
                  <a:schemeClr val="tx1">
                    <a:lumMod val="85000"/>
                    <a:lumOff val="15000"/>
                  </a:schemeClr>
                </a:solidFill>
                <a:latin typeface="Montserrat"/>
                <a:ea typeface="MS PGothic"/>
              </a:rPr>
              <a:t>Dhr. P. Vaanhold</a:t>
            </a:r>
            <a:endParaRPr lang="nl-NL" sz="4000">
              <a:solidFill>
                <a:schemeClr val="tx1">
                  <a:lumMod val="85000"/>
                  <a:lumOff val="15000"/>
                </a:schemeClr>
              </a:solidFill>
              <a:latin typeface="Montserrat" panose="00000500000000000000" pitchFamily="50" charset="0"/>
            </a:endParaRPr>
          </a:p>
          <a:p>
            <a:endParaRPr lang="nl-NL" sz="4000">
              <a:solidFill>
                <a:srgbClr val="262626"/>
              </a:solidFill>
              <a:latin typeface="Montserrat" panose="00000500000000000000" pitchFamily="50" charset="0"/>
            </a:endParaRPr>
          </a:p>
          <a:p>
            <a:r>
              <a:rPr lang="nl-NL" sz="4000">
                <a:solidFill>
                  <a:srgbClr val="32A68C"/>
                </a:solidFill>
                <a:latin typeface="Montserrat ExtraBold" panose="00000900000000000000" pitchFamily="50" charset="0"/>
              </a:rPr>
              <a:t>3 vwo</a:t>
            </a:r>
          </a:p>
          <a:p>
            <a:r>
              <a:rPr lang="nl-NL" sz="4000">
                <a:solidFill>
                  <a:schemeClr val="tx1">
                    <a:lumMod val="85000"/>
                    <a:lumOff val="15000"/>
                  </a:schemeClr>
                </a:solidFill>
                <a:latin typeface="Montserrat"/>
                <a:ea typeface="MS PGothic"/>
              </a:rPr>
              <a:t>Dhr. M. Kienhuis</a:t>
            </a:r>
            <a:endParaRPr lang="nl-NL"/>
          </a:p>
          <a:p>
            <a:r>
              <a:rPr lang="nl-NL" sz="4000">
                <a:solidFill>
                  <a:schemeClr val="tx1">
                    <a:lumMod val="85000"/>
                    <a:lumOff val="15000"/>
                  </a:schemeClr>
                </a:solidFill>
                <a:latin typeface="Montserrat"/>
                <a:ea typeface="MS PGothic"/>
              </a:rPr>
              <a:t>Mevr. M. Jorink</a:t>
            </a:r>
          </a:p>
          <a:p>
            <a:endParaRPr lang="nl-NL" sz="4000">
              <a:solidFill>
                <a:schemeClr val="tx1">
                  <a:lumMod val="85000"/>
                  <a:lumOff val="15000"/>
                </a:schemeClr>
              </a:solidFill>
              <a:latin typeface="Montserrat" panose="00000500000000000000" pitchFamily="50" charset="0"/>
            </a:endParaRPr>
          </a:p>
          <a:p>
            <a:endParaRPr lang="nl-NL" sz="4000">
              <a:solidFill>
                <a:schemeClr val="tx1">
                  <a:lumMod val="85000"/>
                  <a:lumOff val="15000"/>
                </a:schemeClr>
              </a:solidFill>
              <a:latin typeface="Montserrat" panose="00000500000000000000" pitchFamily="50" charset="0"/>
            </a:endParaRPr>
          </a:p>
          <a:p>
            <a:endParaRPr lang="nl-NL" sz="4000">
              <a:solidFill>
                <a:srgbClr val="32A68C"/>
              </a:solidFill>
              <a:latin typeface="Montserrat ExtraBold" panose="00000900000000000000" pitchFamily="50" charset="0"/>
            </a:endParaRPr>
          </a:p>
        </p:txBody>
      </p:sp>
    </p:spTree>
    <p:extLst>
      <p:ext uri="{BB962C8B-B14F-4D97-AF65-F5344CB8AC3E}">
        <p14:creationId xmlns:p14="http://schemas.microsoft.com/office/powerpoint/2010/main" val="260774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C3EEDD-7BAA-A982-9B76-D6C3C918C81F}"/>
              </a:ext>
            </a:extLst>
          </p:cNvPr>
          <p:cNvSpPr>
            <a:spLocks noGrp="1"/>
          </p:cNvSpPr>
          <p:nvPr>
            <p:ph type="title"/>
          </p:nvPr>
        </p:nvSpPr>
        <p:spPr>
          <a:xfrm>
            <a:off x="609600" y="587828"/>
            <a:ext cx="10972800" cy="1099458"/>
          </a:xfrm>
        </p:spPr>
        <p:txBody>
          <a:bodyPr>
            <a:normAutofit fontScale="90000"/>
          </a:bodyPr>
          <a:lstStyle/>
          <a:p>
            <a:r>
              <a:rPr lang="nl-NL" sz="4000">
                <a:ea typeface="MS PGothic"/>
              </a:rPr>
              <a:t>Decaan</a:t>
            </a:r>
            <a:br>
              <a:rPr lang="nl-NL" sz="4000"/>
            </a:br>
            <a:endParaRPr lang="nl-NL"/>
          </a:p>
        </p:txBody>
      </p:sp>
      <p:sp>
        <p:nvSpPr>
          <p:cNvPr id="3" name="Tijdelijke aanduiding voor inhoud 2">
            <a:extLst>
              <a:ext uri="{FF2B5EF4-FFF2-40B4-BE49-F238E27FC236}">
                <a16:creationId xmlns:a16="http://schemas.microsoft.com/office/drawing/2014/main" id="{3D52AC40-DAB5-E171-EF49-93AE566ED975}"/>
              </a:ext>
            </a:extLst>
          </p:cNvPr>
          <p:cNvSpPr>
            <a:spLocks noGrp="1"/>
          </p:cNvSpPr>
          <p:nvPr>
            <p:ph idx="1"/>
          </p:nvPr>
        </p:nvSpPr>
        <p:spPr/>
        <p:txBody>
          <a:bodyPr/>
          <a:lstStyle/>
          <a:p>
            <a:pPr marL="0" indent="0">
              <a:buNone/>
            </a:pPr>
            <a:r>
              <a:rPr lang="nl-NL"/>
              <a:t>Mevrouw E. ter Braak, </a:t>
            </a:r>
            <a:br>
              <a:rPr lang="nl-NL"/>
            </a:br>
            <a:r>
              <a:rPr lang="nl-NL">
                <a:hlinkClick r:id="rId2"/>
              </a:rPr>
              <a:t>e.terbraak@carmelhengelo.nl</a:t>
            </a:r>
            <a:endParaRPr lang="nl-NL"/>
          </a:p>
          <a:p>
            <a:pPr marL="0" indent="0">
              <a:buNone/>
            </a:pPr>
            <a:endParaRPr lang="nl-NL"/>
          </a:p>
          <a:p>
            <a:endParaRPr lang="nl-NL"/>
          </a:p>
          <a:p>
            <a:pPr marL="0" indent="0">
              <a:buNone/>
            </a:pPr>
            <a:r>
              <a:rPr lang="nl-NL"/>
              <a:t>Voor o.a. vragen rondom profielkeuze, studiekeuze en toelatingseisen vervolgstudie</a:t>
            </a:r>
          </a:p>
          <a:p>
            <a:endParaRPr lang="nl-NL"/>
          </a:p>
        </p:txBody>
      </p:sp>
    </p:spTree>
    <p:extLst>
      <p:ext uri="{BB962C8B-B14F-4D97-AF65-F5344CB8AC3E}">
        <p14:creationId xmlns:p14="http://schemas.microsoft.com/office/powerpoint/2010/main" val="3959737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55E8EF-06B3-6122-9E4D-D4B065C7043C}"/>
              </a:ext>
            </a:extLst>
          </p:cNvPr>
          <p:cNvSpPr>
            <a:spLocks noGrp="1"/>
          </p:cNvSpPr>
          <p:nvPr>
            <p:ph type="title"/>
          </p:nvPr>
        </p:nvSpPr>
        <p:spPr/>
        <p:txBody>
          <a:bodyPr/>
          <a:lstStyle/>
          <a:p>
            <a:r>
              <a:rPr lang="nl-NL"/>
              <a:t>Programma</a:t>
            </a:r>
          </a:p>
        </p:txBody>
      </p:sp>
      <p:sp>
        <p:nvSpPr>
          <p:cNvPr id="3" name="Tijdelijke aanduiding voor inhoud 2">
            <a:extLst>
              <a:ext uri="{FF2B5EF4-FFF2-40B4-BE49-F238E27FC236}">
                <a16:creationId xmlns:a16="http://schemas.microsoft.com/office/drawing/2014/main" id="{A2123270-3FC7-4E82-71D4-34E92F29E8A8}"/>
              </a:ext>
            </a:extLst>
          </p:cNvPr>
          <p:cNvSpPr>
            <a:spLocks noGrp="1"/>
          </p:cNvSpPr>
          <p:nvPr>
            <p:ph idx="1"/>
          </p:nvPr>
        </p:nvSpPr>
        <p:spPr>
          <a:xfrm>
            <a:off x="609600" y="1417637"/>
            <a:ext cx="10972800" cy="4708527"/>
          </a:xfrm>
        </p:spPr>
        <p:txBody>
          <a:bodyPr/>
          <a:lstStyle/>
          <a:p>
            <a:r>
              <a:rPr lang="nl-NL"/>
              <a:t>Loopbaanoriëntatie en –begeleiding (LOB)</a:t>
            </a:r>
          </a:p>
          <a:p>
            <a:r>
              <a:rPr lang="nl-NL"/>
              <a:t>Doorstroomschema</a:t>
            </a:r>
          </a:p>
          <a:p>
            <a:r>
              <a:rPr lang="nl-NL"/>
              <a:t>Profielen en vakken</a:t>
            </a:r>
          </a:p>
          <a:p>
            <a:r>
              <a:rPr lang="nl-NL"/>
              <a:t>Vervolgonderwijs en eventuele toelatingseisen</a:t>
            </a:r>
          </a:p>
          <a:p>
            <a:r>
              <a:rPr lang="nl-NL"/>
              <a:t>Digitale methode Qompas en tijdlijn profielkeuze</a:t>
            </a:r>
          </a:p>
          <a:p>
            <a:r>
              <a:rPr lang="nl-NL"/>
              <a:t>LOB-activiteiten</a:t>
            </a:r>
          </a:p>
          <a:p>
            <a:r>
              <a:rPr lang="nl-NL"/>
              <a:t>Kennismaking met mentor</a:t>
            </a:r>
          </a:p>
          <a:p>
            <a:endParaRPr lang="nl-NL"/>
          </a:p>
        </p:txBody>
      </p:sp>
    </p:spTree>
    <p:extLst>
      <p:ext uri="{BB962C8B-B14F-4D97-AF65-F5344CB8AC3E}">
        <p14:creationId xmlns:p14="http://schemas.microsoft.com/office/powerpoint/2010/main" val="4079404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0F4B2-92D6-B0CB-50BB-3ED7B3F7E73F}"/>
              </a:ext>
            </a:extLst>
          </p:cNvPr>
          <p:cNvSpPr>
            <a:spLocks noGrp="1"/>
          </p:cNvSpPr>
          <p:nvPr>
            <p:ph type="title"/>
          </p:nvPr>
        </p:nvSpPr>
        <p:spPr>
          <a:xfrm>
            <a:off x="609600" y="522513"/>
            <a:ext cx="10972800" cy="1077687"/>
          </a:xfrm>
        </p:spPr>
        <p:txBody>
          <a:bodyPr>
            <a:normAutofit fontScale="90000"/>
          </a:bodyPr>
          <a:lstStyle/>
          <a:p>
            <a:r>
              <a:rPr lang="nl-NL"/>
              <a:t>Loopbaanoriëntatie en –begeleiding (LOB)</a:t>
            </a:r>
            <a:br>
              <a:rPr lang="nl-NL"/>
            </a:br>
            <a:endParaRPr lang="nl-NL"/>
          </a:p>
        </p:txBody>
      </p:sp>
      <p:sp>
        <p:nvSpPr>
          <p:cNvPr id="3" name="Tijdelijke aanduiding voor inhoud 2">
            <a:extLst>
              <a:ext uri="{FF2B5EF4-FFF2-40B4-BE49-F238E27FC236}">
                <a16:creationId xmlns:a16="http://schemas.microsoft.com/office/drawing/2014/main" id="{4CBF2BD4-E4A8-7BEE-84CE-3746F7AAFFE5}"/>
              </a:ext>
            </a:extLst>
          </p:cNvPr>
          <p:cNvSpPr>
            <a:spLocks noGrp="1"/>
          </p:cNvSpPr>
          <p:nvPr>
            <p:ph idx="1"/>
          </p:nvPr>
        </p:nvSpPr>
        <p:spPr/>
        <p:txBody>
          <a:bodyPr/>
          <a:lstStyle/>
          <a:p>
            <a:pPr marL="0" indent="0">
              <a:buNone/>
            </a:pPr>
            <a:r>
              <a:rPr lang="nl-NL"/>
              <a:t>Vertrekpunt LOB, leerling staat centraal:</a:t>
            </a:r>
          </a:p>
          <a:p>
            <a:r>
              <a:rPr lang="nl-NL"/>
              <a:t> Wat kan ik?</a:t>
            </a:r>
          </a:p>
          <a:p>
            <a:r>
              <a:rPr lang="nl-NL"/>
              <a:t> Wat vind ik leuk?</a:t>
            </a:r>
          </a:p>
          <a:p>
            <a:r>
              <a:rPr lang="nl-NL"/>
              <a:t> Wat wil ik?</a:t>
            </a:r>
          </a:p>
          <a:p>
            <a:r>
              <a:rPr lang="nl-NL"/>
              <a:t> Wat voor vakken vind ik interessant?</a:t>
            </a:r>
          </a:p>
          <a:p>
            <a:pPr marL="0" indent="0">
              <a:buNone/>
            </a:pPr>
            <a:r>
              <a:rPr lang="nl-NL"/>
              <a:t>Horizonverruiming:</a:t>
            </a:r>
          </a:p>
          <a:p>
            <a:r>
              <a:rPr lang="nl-NL"/>
              <a:t> Wat zijn de mogelijkheden?</a:t>
            </a:r>
          </a:p>
        </p:txBody>
      </p:sp>
    </p:spTree>
    <p:extLst>
      <p:ext uri="{BB962C8B-B14F-4D97-AF65-F5344CB8AC3E}">
        <p14:creationId xmlns:p14="http://schemas.microsoft.com/office/powerpoint/2010/main" val="4288320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kstvak 26">
            <a:extLst>
              <a:ext uri="{FF2B5EF4-FFF2-40B4-BE49-F238E27FC236}">
                <a16:creationId xmlns:a16="http://schemas.microsoft.com/office/drawing/2014/main" id="{D5F91980-C834-D1A8-7664-969072F1236F}"/>
              </a:ext>
            </a:extLst>
          </p:cNvPr>
          <p:cNvSpPr txBox="1"/>
          <p:nvPr/>
        </p:nvSpPr>
        <p:spPr>
          <a:xfrm>
            <a:off x="700852" y="318276"/>
            <a:ext cx="6454807" cy="584775"/>
          </a:xfrm>
          <a:prstGeom prst="rect">
            <a:avLst/>
          </a:prstGeom>
          <a:noFill/>
        </p:spPr>
        <p:txBody>
          <a:bodyPr wrap="square" rtlCol="0">
            <a:spAutoFit/>
          </a:bodyPr>
          <a:lstStyle/>
          <a:p>
            <a:r>
              <a:rPr lang="nl-NL" sz="3200" b="1">
                <a:solidFill>
                  <a:srgbClr val="177AC5"/>
                </a:solidFill>
                <a:latin typeface="Helvetica" panose="020B0604020202020204" pitchFamily="34" charset="0"/>
                <a:cs typeface="Helvetica" panose="020B0604020202020204" pitchFamily="34" charset="0"/>
              </a:rPr>
              <a:t>Doorstroomschema</a:t>
            </a:r>
          </a:p>
        </p:txBody>
      </p:sp>
      <p:sp>
        <p:nvSpPr>
          <p:cNvPr id="2" name="Rectangle 2">
            <a:extLst>
              <a:ext uri="{FF2B5EF4-FFF2-40B4-BE49-F238E27FC236}">
                <a16:creationId xmlns:a16="http://schemas.microsoft.com/office/drawing/2014/main" id="{611A8E6A-7B98-4402-CC36-AB620A43E66F}"/>
              </a:ext>
            </a:extLst>
          </p:cNvPr>
          <p:cNvSpPr>
            <a:spLocks noChangeArrowheads="1"/>
          </p:cNvSpPr>
          <p:nvPr/>
        </p:nvSpPr>
        <p:spPr bwMode="auto">
          <a:xfrm>
            <a:off x="5080160" y="2947255"/>
            <a:ext cx="1657350" cy="628253"/>
          </a:xfrm>
          <a:prstGeom prst="rect">
            <a:avLst/>
          </a:prstGeom>
          <a:solidFill>
            <a:srgbClr val="FFCC99"/>
          </a:solidFill>
          <a:ln w="57150">
            <a:solidFill>
              <a:srgbClr val="FF0000"/>
            </a:solidFill>
            <a:miter lim="800000"/>
            <a:headEnd/>
            <a:tailEnd/>
          </a:ln>
        </p:spPr>
        <p:txBody>
          <a:bodyPr wrap="none" anchor="ctr"/>
          <a:lstStyle/>
          <a:p>
            <a:pPr algn="ctr">
              <a:spcBef>
                <a:spcPct val="20000"/>
              </a:spcBef>
            </a:pPr>
            <a:r>
              <a:rPr lang="nl-NL" sz="3600">
                <a:latin typeface="Arial" charset="0"/>
              </a:rPr>
              <a:t>4 havo</a:t>
            </a:r>
          </a:p>
        </p:txBody>
      </p:sp>
      <p:sp>
        <p:nvSpPr>
          <p:cNvPr id="3" name="Rectangle 3">
            <a:extLst>
              <a:ext uri="{FF2B5EF4-FFF2-40B4-BE49-F238E27FC236}">
                <a16:creationId xmlns:a16="http://schemas.microsoft.com/office/drawing/2014/main" id="{AF57D981-6A78-599F-B2C6-9493D4E76AB0}"/>
              </a:ext>
            </a:extLst>
          </p:cNvPr>
          <p:cNvSpPr>
            <a:spLocks noChangeArrowheads="1"/>
          </p:cNvSpPr>
          <p:nvPr/>
        </p:nvSpPr>
        <p:spPr bwMode="auto">
          <a:xfrm>
            <a:off x="8241507" y="3937060"/>
            <a:ext cx="1371600" cy="533400"/>
          </a:xfrm>
          <a:prstGeom prst="rect">
            <a:avLst/>
          </a:prstGeom>
          <a:solidFill>
            <a:srgbClr val="FFCC99"/>
          </a:solidFill>
          <a:ln w="57150">
            <a:solidFill>
              <a:srgbClr val="FF0000"/>
            </a:solidFill>
            <a:miter lim="800000"/>
            <a:headEnd/>
            <a:tailEnd/>
          </a:ln>
        </p:spPr>
        <p:txBody>
          <a:bodyPr wrap="none" anchor="ctr"/>
          <a:lstStyle/>
          <a:p>
            <a:pPr algn="ctr">
              <a:spcBef>
                <a:spcPct val="20000"/>
              </a:spcBef>
            </a:pPr>
            <a:r>
              <a:rPr lang="nl-NL" sz="2800">
                <a:solidFill>
                  <a:prstClr val="black"/>
                </a:solidFill>
                <a:latin typeface="Arial" charset="0"/>
              </a:rPr>
              <a:t>5 vwo</a:t>
            </a:r>
          </a:p>
        </p:txBody>
      </p:sp>
      <p:sp>
        <p:nvSpPr>
          <p:cNvPr id="4" name="Rectangle 4">
            <a:extLst>
              <a:ext uri="{FF2B5EF4-FFF2-40B4-BE49-F238E27FC236}">
                <a16:creationId xmlns:a16="http://schemas.microsoft.com/office/drawing/2014/main" id="{CB6E9D88-DEFE-7F19-579F-234411D54392}"/>
              </a:ext>
            </a:extLst>
          </p:cNvPr>
          <p:cNvSpPr>
            <a:spLocks noChangeArrowheads="1"/>
          </p:cNvSpPr>
          <p:nvPr/>
        </p:nvSpPr>
        <p:spPr bwMode="auto">
          <a:xfrm>
            <a:off x="3492428" y="4530388"/>
            <a:ext cx="1331190" cy="533400"/>
          </a:xfrm>
          <a:prstGeom prst="rect">
            <a:avLst/>
          </a:prstGeom>
          <a:solidFill>
            <a:schemeClr val="tx2">
              <a:lumMod val="40000"/>
              <a:lumOff val="60000"/>
            </a:schemeClr>
          </a:solidFill>
          <a:ln w="57150">
            <a:solidFill>
              <a:schemeClr val="tx1"/>
            </a:solidFill>
            <a:miter lim="800000"/>
            <a:headEnd/>
            <a:tailEnd/>
          </a:ln>
        </p:spPr>
        <p:txBody>
          <a:bodyPr wrap="none" anchor="ctr"/>
          <a:lstStyle/>
          <a:p>
            <a:pPr algn="ctr">
              <a:spcBef>
                <a:spcPct val="20000"/>
              </a:spcBef>
            </a:pPr>
            <a:r>
              <a:rPr lang="nl-NL" sz="2800">
                <a:solidFill>
                  <a:prstClr val="black"/>
                </a:solidFill>
                <a:latin typeface="Arial" charset="0"/>
              </a:rPr>
              <a:t>mbo</a:t>
            </a:r>
          </a:p>
        </p:txBody>
      </p:sp>
      <p:sp>
        <p:nvSpPr>
          <p:cNvPr id="5" name="Rectangle 5">
            <a:extLst>
              <a:ext uri="{FF2B5EF4-FFF2-40B4-BE49-F238E27FC236}">
                <a16:creationId xmlns:a16="http://schemas.microsoft.com/office/drawing/2014/main" id="{0C6FBD63-14B7-7DC5-38BF-53E3B3F49EFD}"/>
              </a:ext>
            </a:extLst>
          </p:cNvPr>
          <p:cNvSpPr>
            <a:spLocks noChangeArrowheads="1"/>
          </p:cNvSpPr>
          <p:nvPr/>
        </p:nvSpPr>
        <p:spPr bwMode="auto">
          <a:xfrm>
            <a:off x="5348291" y="5070932"/>
            <a:ext cx="1138237" cy="457200"/>
          </a:xfrm>
          <a:prstGeom prst="rect">
            <a:avLst/>
          </a:prstGeom>
          <a:solidFill>
            <a:schemeClr val="tx2">
              <a:lumMod val="40000"/>
              <a:lumOff val="60000"/>
            </a:schemeClr>
          </a:solidFill>
          <a:ln w="57150">
            <a:solidFill>
              <a:schemeClr val="tx1"/>
            </a:solidFill>
            <a:miter lim="800000"/>
            <a:headEnd/>
            <a:tailEnd/>
          </a:ln>
        </p:spPr>
        <p:txBody>
          <a:bodyPr wrap="none" anchor="ctr"/>
          <a:lstStyle/>
          <a:p>
            <a:pPr algn="ctr">
              <a:spcBef>
                <a:spcPct val="20000"/>
              </a:spcBef>
            </a:pPr>
            <a:r>
              <a:rPr lang="nl-NL" sz="2800">
                <a:solidFill>
                  <a:prstClr val="black"/>
                </a:solidFill>
                <a:latin typeface="Arial" charset="0"/>
              </a:rPr>
              <a:t>hbo</a:t>
            </a:r>
          </a:p>
        </p:txBody>
      </p:sp>
      <p:sp>
        <p:nvSpPr>
          <p:cNvPr id="6" name="Rectangle 6">
            <a:extLst>
              <a:ext uri="{FF2B5EF4-FFF2-40B4-BE49-F238E27FC236}">
                <a16:creationId xmlns:a16="http://schemas.microsoft.com/office/drawing/2014/main" id="{4FB2C45D-4964-0B89-0CED-87F418517A3A}"/>
              </a:ext>
            </a:extLst>
          </p:cNvPr>
          <p:cNvSpPr>
            <a:spLocks noChangeArrowheads="1"/>
          </p:cNvSpPr>
          <p:nvPr/>
        </p:nvSpPr>
        <p:spPr bwMode="auto">
          <a:xfrm>
            <a:off x="8393907" y="5539843"/>
            <a:ext cx="1066800" cy="457200"/>
          </a:xfrm>
          <a:prstGeom prst="rect">
            <a:avLst/>
          </a:prstGeom>
          <a:solidFill>
            <a:schemeClr val="tx2">
              <a:lumMod val="40000"/>
              <a:lumOff val="60000"/>
            </a:schemeClr>
          </a:solidFill>
          <a:ln w="57150">
            <a:solidFill>
              <a:schemeClr val="tx1"/>
            </a:solidFill>
            <a:miter lim="800000"/>
            <a:headEnd/>
            <a:tailEnd/>
          </a:ln>
        </p:spPr>
        <p:txBody>
          <a:bodyPr wrap="none" anchor="ctr"/>
          <a:lstStyle/>
          <a:p>
            <a:pPr algn="ctr">
              <a:spcBef>
                <a:spcPct val="20000"/>
              </a:spcBef>
            </a:pPr>
            <a:r>
              <a:rPr lang="nl-NL" sz="2800">
                <a:solidFill>
                  <a:prstClr val="black"/>
                </a:solidFill>
                <a:latin typeface="Arial" charset="0"/>
              </a:rPr>
              <a:t>wo</a:t>
            </a:r>
          </a:p>
        </p:txBody>
      </p:sp>
      <p:sp>
        <p:nvSpPr>
          <p:cNvPr id="7" name="Rectangle 8">
            <a:extLst>
              <a:ext uri="{FF2B5EF4-FFF2-40B4-BE49-F238E27FC236}">
                <a16:creationId xmlns:a16="http://schemas.microsoft.com/office/drawing/2014/main" id="{9763CB1F-F5B2-60E9-0A54-583D2C8D31D9}"/>
              </a:ext>
            </a:extLst>
          </p:cNvPr>
          <p:cNvSpPr>
            <a:spLocks noChangeArrowheads="1"/>
          </p:cNvSpPr>
          <p:nvPr/>
        </p:nvSpPr>
        <p:spPr bwMode="auto">
          <a:xfrm>
            <a:off x="2230439" y="2001897"/>
            <a:ext cx="7345363" cy="533400"/>
          </a:xfrm>
          <a:prstGeom prst="rect">
            <a:avLst/>
          </a:prstGeom>
          <a:solidFill>
            <a:srgbClr val="FFCC99"/>
          </a:solidFill>
          <a:ln w="57150">
            <a:solidFill>
              <a:srgbClr val="FF0000"/>
            </a:solidFill>
            <a:miter lim="800000"/>
            <a:headEnd/>
            <a:tailEnd/>
          </a:ln>
        </p:spPr>
        <p:txBody>
          <a:bodyPr wrap="none" anchor="ctr"/>
          <a:lstStyle/>
          <a:p>
            <a:pPr algn="ctr">
              <a:spcBef>
                <a:spcPct val="20000"/>
              </a:spcBef>
            </a:pPr>
            <a:r>
              <a:rPr lang="nl-NL" sz="2800">
                <a:solidFill>
                  <a:prstClr val="black"/>
                </a:solidFill>
                <a:latin typeface="Arial" charset="0"/>
              </a:rPr>
              <a:t>C&amp;M        E&amp;M           N&amp;G        N&amp;T</a:t>
            </a:r>
          </a:p>
        </p:txBody>
      </p:sp>
      <p:sp>
        <p:nvSpPr>
          <p:cNvPr id="8" name="Rectangle 9">
            <a:extLst>
              <a:ext uri="{FF2B5EF4-FFF2-40B4-BE49-F238E27FC236}">
                <a16:creationId xmlns:a16="http://schemas.microsoft.com/office/drawing/2014/main" id="{1496CD2C-9A2B-C740-4397-619745335015}"/>
              </a:ext>
            </a:extLst>
          </p:cNvPr>
          <p:cNvSpPr>
            <a:spLocks noChangeArrowheads="1"/>
          </p:cNvSpPr>
          <p:nvPr/>
        </p:nvSpPr>
        <p:spPr bwMode="auto">
          <a:xfrm>
            <a:off x="5196683" y="3919598"/>
            <a:ext cx="1441450" cy="533400"/>
          </a:xfrm>
          <a:prstGeom prst="rect">
            <a:avLst/>
          </a:prstGeom>
          <a:solidFill>
            <a:srgbClr val="FFCC99"/>
          </a:solidFill>
          <a:ln w="57150">
            <a:solidFill>
              <a:srgbClr val="FF0000"/>
            </a:solidFill>
            <a:miter lim="800000"/>
            <a:headEnd/>
            <a:tailEnd/>
          </a:ln>
        </p:spPr>
        <p:txBody>
          <a:bodyPr wrap="none" anchor="ctr"/>
          <a:lstStyle/>
          <a:p>
            <a:pPr algn="ctr">
              <a:spcBef>
                <a:spcPct val="20000"/>
              </a:spcBef>
            </a:pPr>
            <a:r>
              <a:rPr lang="nl-NL" sz="2800">
                <a:solidFill>
                  <a:prstClr val="black"/>
                </a:solidFill>
                <a:latin typeface="Arial" charset="0"/>
              </a:rPr>
              <a:t>5 havo</a:t>
            </a:r>
          </a:p>
        </p:txBody>
      </p:sp>
      <p:sp>
        <p:nvSpPr>
          <p:cNvPr id="9" name="Rectangle 10">
            <a:extLst>
              <a:ext uri="{FF2B5EF4-FFF2-40B4-BE49-F238E27FC236}">
                <a16:creationId xmlns:a16="http://schemas.microsoft.com/office/drawing/2014/main" id="{B4E865F6-E3A0-9BE1-8FB0-50A4E354EE35}"/>
              </a:ext>
            </a:extLst>
          </p:cNvPr>
          <p:cNvSpPr>
            <a:spLocks noChangeArrowheads="1"/>
          </p:cNvSpPr>
          <p:nvPr/>
        </p:nvSpPr>
        <p:spPr bwMode="auto">
          <a:xfrm>
            <a:off x="8241507" y="4825663"/>
            <a:ext cx="1371600" cy="457200"/>
          </a:xfrm>
          <a:prstGeom prst="rect">
            <a:avLst/>
          </a:prstGeom>
          <a:solidFill>
            <a:srgbClr val="FFCC99"/>
          </a:solidFill>
          <a:ln w="57150">
            <a:solidFill>
              <a:srgbClr val="FF0000"/>
            </a:solidFill>
            <a:miter lim="800000"/>
            <a:headEnd/>
            <a:tailEnd/>
          </a:ln>
        </p:spPr>
        <p:txBody>
          <a:bodyPr wrap="none" anchor="ctr"/>
          <a:lstStyle/>
          <a:p>
            <a:pPr algn="ctr">
              <a:spcBef>
                <a:spcPct val="20000"/>
              </a:spcBef>
            </a:pPr>
            <a:r>
              <a:rPr lang="nl-NL" sz="2800">
                <a:solidFill>
                  <a:prstClr val="black"/>
                </a:solidFill>
                <a:latin typeface="Arial" charset="0"/>
              </a:rPr>
              <a:t>6 vwo</a:t>
            </a:r>
          </a:p>
        </p:txBody>
      </p:sp>
      <p:cxnSp>
        <p:nvCxnSpPr>
          <p:cNvPr id="10" name="AutoShape 11">
            <a:extLst>
              <a:ext uri="{FF2B5EF4-FFF2-40B4-BE49-F238E27FC236}">
                <a16:creationId xmlns:a16="http://schemas.microsoft.com/office/drawing/2014/main" id="{51EA98D1-1E73-D871-EC29-6502772BEBE3}"/>
              </a:ext>
            </a:extLst>
          </p:cNvPr>
          <p:cNvCxnSpPr>
            <a:cxnSpLocks noChangeShapeType="1"/>
            <a:stCxn id="8" idx="3"/>
            <a:endCxn id="3" idx="1"/>
          </p:cNvCxnSpPr>
          <p:nvPr/>
        </p:nvCxnSpPr>
        <p:spPr bwMode="auto">
          <a:xfrm>
            <a:off x="6638133" y="4186298"/>
            <a:ext cx="1603374" cy="17462"/>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1" name="AutoShape 13">
            <a:extLst>
              <a:ext uri="{FF2B5EF4-FFF2-40B4-BE49-F238E27FC236}">
                <a16:creationId xmlns:a16="http://schemas.microsoft.com/office/drawing/2014/main" id="{FD7625A6-5A85-FCAA-0ED4-69ED91C62DAD}"/>
              </a:ext>
            </a:extLst>
          </p:cNvPr>
          <p:cNvCxnSpPr>
            <a:cxnSpLocks noChangeShapeType="1"/>
            <a:stCxn id="4" idx="2"/>
            <a:endCxn id="5" idx="1"/>
          </p:cNvCxnSpPr>
          <p:nvPr/>
        </p:nvCxnSpPr>
        <p:spPr bwMode="auto">
          <a:xfrm rot="16200000" flipH="1">
            <a:off x="4635284" y="4586527"/>
            <a:ext cx="235744" cy="1190267"/>
          </a:xfrm>
          <a:prstGeom prst="bentConnector2">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2" name="AutoShape 14">
            <a:extLst>
              <a:ext uri="{FF2B5EF4-FFF2-40B4-BE49-F238E27FC236}">
                <a16:creationId xmlns:a16="http://schemas.microsoft.com/office/drawing/2014/main" id="{A62535E6-5C22-5C48-2525-E396D517D8DE}"/>
              </a:ext>
            </a:extLst>
          </p:cNvPr>
          <p:cNvCxnSpPr>
            <a:cxnSpLocks noChangeShapeType="1"/>
            <a:stCxn id="5" idx="2"/>
            <a:endCxn id="6" idx="1"/>
          </p:cNvCxnSpPr>
          <p:nvPr/>
        </p:nvCxnSpPr>
        <p:spPr bwMode="auto">
          <a:xfrm rot="16200000" flipH="1">
            <a:off x="7035504" y="4410039"/>
            <a:ext cx="240311" cy="2476499"/>
          </a:xfrm>
          <a:prstGeom prst="bentConnector2">
            <a:avLst/>
          </a:prstGeom>
          <a:noFill/>
          <a:ln w="3810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3" name="AutoShape 15">
            <a:extLst>
              <a:ext uri="{FF2B5EF4-FFF2-40B4-BE49-F238E27FC236}">
                <a16:creationId xmlns:a16="http://schemas.microsoft.com/office/drawing/2014/main" id="{2E4FE6D0-72CC-D997-E3DF-66D8E66A39F5}"/>
              </a:ext>
            </a:extLst>
          </p:cNvPr>
          <p:cNvCxnSpPr>
            <a:cxnSpLocks noChangeShapeType="1"/>
            <a:endCxn id="7" idx="0"/>
          </p:cNvCxnSpPr>
          <p:nvPr/>
        </p:nvCxnSpPr>
        <p:spPr bwMode="auto">
          <a:xfrm>
            <a:off x="5903119" y="1612962"/>
            <a:ext cx="0" cy="388937"/>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 name="AutoShape 16">
            <a:extLst>
              <a:ext uri="{FF2B5EF4-FFF2-40B4-BE49-F238E27FC236}">
                <a16:creationId xmlns:a16="http://schemas.microsoft.com/office/drawing/2014/main" id="{48D93444-0FE7-8C59-CB34-0A3C3DA8C601}"/>
              </a:ext>
            </a:extLst>
          </p:cNvPr>
          <p:cNvCxnSpPr>
            <a:cxnSpLocks noChangeShapeType="1"/>
            <a:stCxn id="7" idx="2"/>
            <a:endCxn id="2" idx="0"/>
          </p:cNvCxnSpPr>
          <p:nvPr/>
        </p:nvCxnSpPr>
        <p:spPr bwMode="auto">
          <a:xfrm>
            <a:off x="5903119" y="2535297"/>
            <a:ext cx="5716" cy="411956"/>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5" name="AutoShape 17">
            <a:extLst>
              <a:ext uri="{FF2B5EF4-FFF2-40B4-BE49-F238E27FC236}">
                <a16:creationId xmlns:a16="http://schemas.microsoft.com/office/drawing/2014/main" id="{1A77C7D3-D052-0772-246C-7C321C526680}"/>
              </a:ext>
            </a:extLst>
          </p:cNvPr>
          <p:cNvCxnSpPr>
            <a:cxnSpLocks noChangeShapeType="1"/>
            <a:stCxn id="2" idx="2"/>
            <a:endCxn id="8" idx="0"/>
          </p:cNvCxnSpPr>
          <p:nvPr/>
        </p:nvCxnSpPr>
        <p:spPr bwMode="auto">
          <a:xfrm>
            <a:off x="5908837" y="3575506"/>
            <a:ext cx="8573" cy="344092"/>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 name="AutoShape 18">
            <a:extLst>
              <a:ext uri="{FF2B5EF4-FFF2-40B4-BE49-F238E27FC236}">
                <a16:creationId xmlns:a16="http://schemas.microsoft.com/office/drawing/2014/main" id="{BA29E282-5B6A-9006-4B77-68D863B2F6E3}"/>
              </a:ext>
            </a:extLst>
          </p:cNvPr>
          <p:cNvCxnSpPr>
            <a:cxnSpLocks noChangeShapeType="1"/>
            <a:stCxn id="8" idx="2"/>
            <a:endCxn id="5" idx="0"/>
          </p:cNvCxnSpPr>
          <p:nvPr/>
        </p:nvCxnSpPr>
        <p:spPr bwMode="auto">
          <a:xfrm>
            <a:off x="5917408" y="4452998"/>
            <a:ext cx="0" cy="617934"/>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7" name="AutoShape 19">
            <a:extLst>
              <a:ext uri="{FF2B5EF4-FFF2-40B4-BE49-F238E27FC236}">
                <a16:creationId xmlns:a16="http://schemas.microsoft.com/office/drawing/2014/main" id="{69279D58-A03F-A59B-F239-1D63B8D625A7}"/>
              </a:ext>
            </a:extLst>
          </p:cNvPr>
          <p:cNvCxnSpPr>
            <a:cxnSpLocks noChangeShapeType="1"/>
            <a:stCxn id="3" idx="2"/>
            <a:endCxn id="9" idx="0"/>
          </p:cNvCxnSpPr>
          <p:nvPr/>
        </p:nvCxnSpPr>
        <p:spPr bwMode="auto">
          <a:xfrm>
            <a:off x="8927307" y="4470462"/>
            <a:ext cx="0" cy="355203"/>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8" name="AutoShape 20">
            <a:extLst>
              <a:ext uri="{FF2B5EF4-FFF2-40B4-BE49-F238E27FC236}">
                <a16:creationId xmlns:a16="http://schemas.microsoft.com/office/drawing/2014/main" id="{1C3C8CBD-21CA-2EAF-5B72-0C6AF102544C}"/>
              </a:ext>
            </a:extLst>
          </p:cNvPr>
          <p:cNvCxnSpPr>
            <a:cxnSpLocks noChangeShapeType="1"/>
            <a:stCxn id="9" idx="2"/>
            <a:endCxn id="6" idx="0"/>
          </p:cNvCxnSpPr>
          <p:nvPr/>
        </p:nvCxnSpPr>
        <p:spPr bwMode="auto">
          <a:xfrm>
            <a:off x="8927307" y="5282863"/>
            <a:ext cx="0" cy="256980"/>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9" name="AutoShape 21">
            <a:extLst>
              <a:ext uri="{FF2B5EF4-FFF2-40B4-BE49-F238E27FC236}">
                <a16:creationId xmlns:a16="http://schemas.microsoft.com/office/drawing/2014/main" id="{72566441-C5AE-0646-5F6A-0C485528E260}"/>
              </a:ext>
            </a:extLst>
          </p:cNvPr>
          <p:cNvCxnSpPr>
            <a:cxnSpLocks noChangeShapeType="1"/>
          </p:cNvCxnSpPr>
          <p:nvPr/>
        </p:nvCxnSpPr>
        <p:spPr bwMode="auto">
          <a:xfrm>
            <a:off x="4102894" y="1346260"/>
            <a:ext cx="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20" name="AutoShape 25">
            <a:extLst>
              <a:ext uri="{FF2B5EF4-FFF2-40B4-BE49-F238E27FC236}">
                <a16:creationId xmlns:a16="http://schemas.microsoft.com/office/drawing/2014/main" id="{F4A06E76-FCA6-ABB1-6D2C-3B2FF9162155}"/>
              </a:ext>
            </a:extLst>
          </p:cNvPr>
          <p:cNvCxnSpPr>
            <a:cxnSpLocks noChangeShapeType="1"/>
            <a:stCxn id="8" idx="1"/>
            <a:endCxn id="4" idx="3"/>
          </p:cNvCxnSpPr>
          <p:nvPr/>
        </p:nvCxnSpPr>
        <p:spPr bwMode="auto">
          <a:xfrm rot="10800000" flipV="1">
            <a:off x="4823620" y="4186298"/>
            <a:ext cx="373065" cy="610790"/>
          </a:xfrm>
          <a:prstGeom prst="bentConnector3">
            <a:avLst>
              <a:gd name="adj1" fmla="val 50000"/>
            </a:avLst>
          </a:prstGeom>
          <a:noFill/>
          <a:ln w="38100">
            <a:solidFill>
              <a:schemeClr val="tx1"/>
            </a:solidFill>
            <a:prstDash val="sysDot"/>
            <a:miter lim="800000"/>
            <a:headEnd/>
            <a:tailEnd type="triangle" w="med" len="med"/>
          </a:ln>
          <a:extLst>
            <a:ext uri="{909E8E84-426E-40DD-AFC4-6F175D3DCCD1}">
              <a14:hiddenFill xmlns:a14="http://schemas.microsoft.com/office/drawing/2010/main">
                <a:noFill/>
              </a14:hiddenFill>
            </a:ext>
          </a:extLst>
        </p:spPr>
      </p:cxnSp>
      <p:cxnSp>
        <p:nvCxnSpPr>
          <p:cNvPr id="21" name="AutoShape 26">
            <a:extLst>
              <a:ext uri="{FF2B5EF4-FFF2-40B4-BE49-F238E27FC236}">
                <a16:creationId xmlns:a16="http://schemas.microsoft.com/office/drawing/2014/main" id="{F228C0BD-4DD5-852D-9DA7-3A22CB94E345}"/>
              </a:ext>
            </a:extLst>
          </p:cNvPr>
          <p:cNvCxnSpPr>
            <a:cxnSpLocks noChangeShapeType="1"/>
            <a:stCxn id="9" idx="1"/>
            <a:endCxn id="5" idx="3"/>
          </p:cNvCxnSpPr>
          <p:nvPr/>
        </p:nvCxnSpPr>
        <p:spPr bwMode="auto">
          <a:xfrm rot="10800000" flipV="1">
            <a:off x="6486529" y="5054264"/>
            <a:ext cx="1754981" cy="245269"/>
          </a:xfrm>
          <a:prstGeom prst="bentConnector3">
            <a:avLst>
              <a:gd name="adj1" fmla="val 50000"/>
            </a:avLst>
          </a:prstGeom>
          <a:ln w="38100">
            <a:headEnd/>
            <a:tailEnd type="triangle" w="med" len="me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cxnSp>
      <p:sp>
        <p:nvSpPr>
          <p:cNvPr id="22" name="Rectangle 2">
            <a:extLst>
              <a:ext uri="{FF2B5EF4-FFF2-40B4-BE49-F238E27FC236}">
                <a16:creationId xmlns:a16="http://schemas.microsoft.com/office/drawing/2014/main" id="{6C710DDD-30E1-23F2-43E9-65720237A62B}"/>
              </a:ext>
            </a:extLst>
          </p:cNvPr>
          <p:cNvSpPr>
            <a:spLocks noChangeArrowheads="1"/>
          </p:cNvSpPr>
          <p:nvPr/>
        </p:nvSpPr>
        <p:spPr bwMode="auto">
          <a:xfrm>
            <a:off x="7955757" y="2936143"/>
            <a:ext cx="1657350" cy="628253"/>
          </a:xfrm>
          <a:prstGeom prst="rect">
            <a:avLst/>
          </a:prstGeom>
          <a:solidFill>
            <a:srgbClr val="FFCC99"/>
          </a:solidFill>
          <a:ln w="57150">
            <a:solidFill>
              <a:srgbClr val="FF0000"/>
            </a:solidFill>
            <a:miter lim="800000"/>
            <a:headEnd/>
            <a:tailEnd/>
          </a:ln>
        </p:spPr>
        <p:txBody>
          <a:bodyPr wrap="none" anchor="ctr"/>
          <a:lstStyle/>
          <a:p>
            <a:pPr algn="ctr">
              <a:spcBef>
                <a:spcPct val="20000"/>
              </a:spcBef>
            </a:pPr>
            <a:r>
              <a:rPr lang="nl-NL" sz="3600">
                <a:latin typeface="Arial" charset="0"/>
              </a:rPr>
              <a:t>4 vwo</a:t>
            </a:r>
          </a:p>
        </p:txBody>
      </p:sp>
      <p:cxnSp>
        <p:nvCxnSpPr>
          <p:cNvPr id="23" name="AutoShape 16">
            <a:extLst>
              <a:ext uri="{FF2B5EF4-FFF2-40B4-BE49-F238E27FC236}">
                <a16:creationId xmlns:a16="http://schemas.microsoft.com/office/drawing/2014/main" id="{13C2E4C1-A79F-29DD-5F23-2AA112CD1D95}"/>
              </a:ext>
            </a:extLst>
          </p:cNvPr>
          <p:cNvCxnSpPr>
            <a:cxnSpLocks noChangeShapeType="1"/>
          </p:cNvCxnSpPr>
          <p:nvPr/>
        </p:nvCxnSpPr>
        <p:spPr bwMode="auto">
          <a:xfrm>
            <a:off x="8927307" y="2502214"/>
            <a:ext cx="5716" cy="411956"/>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4" name="AutoShape 16">
            <a:extLst>
              <a:ext uri="{FF2B5EF4-FFF2-40B4-BE49-F238E27FC236}">
                <a16:creationId xmlns:a16="http://schemas.microsoft.com/office/drawing/2014/main" id="{DC4AF806-547C-A6F4-825C-8B6F30D2C69F}"/>
              </a:ext>
            </a:extLst>
          </p:cNvPr>
          <p:cNvCxnSpPr>
            <a:cxnSpLocks noChangeShapeType="1"/>
          </p:cNvCxnSpPr>
          <p:nvPr/>
        </p:nvCxnSpPr>
        <p:spPr bwMode="auto">
          <a:xfrm>
            <a:off x="8921591" y="3574282"/>
            <a:ext cx="5716" cy="411956"/>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5" name="Rectangle 2">
            <a:extLst>
              <a:ext uri="{FF2B5EF4-FFF2-40B4-BE49-F238E27FC236}">
                <a16:creationId xmlns:a16="http://schemas.microsoft.com/office/drawing/2014/main" id="{F5C8073A-ED0D-2789-DDFD-04CFE352D64E}"/>
              </a:ext>
            </a:extLst>
          </p:cNvPr>
          <p:cNvSpPr>
            <a:spLocks noChangeArrowheads="1"/>
          </p:cNvSpPr>
          <p:nvPr/>
        </p:nvSpPr>
        <p:spPr bwMode="auto">
          <a:xfrm>
            <a:off x="5088734" y="993440"/>
            <a:ext cx="1738021" cy="628253"/>
          </a:xfrm>
          <a:prstGeom prst="rect">
            <a:avLst/>
          </a:prstGeom>
          <a:solidFill>
            <a:srgbClr val="FFCC99"/>
          </a:solidFill>
          <a:ln w="57150">
            <a:solidFill>
              <a:srgbClr val="FF0000"/>
            </a:solidFill>
            <a:miter lim="800000"/>
            <a:headEnd/>
            <a:tailEnd/>
          </a:ln>
        </p:spPr>
        <p:txBody>
          <a:bodyPr wrap="none" anchor="ctr"/>
          <a:lstStyle/>
          <a:p>
            <a:pPr algn="ctr">
              <a:spcBef>
                <a:spcPct val="20000"/>
              </a:spcBef>
            </a:pPr>
            <a:r>
              <a:rPr lang="nl-NL" sz="3600">
                <a:solidFill>
                  <a:srgbClr val="FF0000"/>
                </a:solidFill>
                <a:latin typeface="Arial" charset="0"/>
              </a:rPr>
              <a:t>3 havo</a:t>
            </a:r>
          </a:p>
        </p:txBody>
      </p:sp>
      <p:sp>
        <p:nvSpPr>
          <p:cNvPr id="26" name="Rectangle 2">
            <a:extLst>
              <a:ext uri="{FF2B5EF4-FFF2-40B4-BE49-F238E27FC236}">
                <a16:creationId xmlns:a16="http://schemas.microsoft.com/office/drawing/2014/main" id="{C20115C3-1213-237E-8597-15CA32A55C3E}"/>
              </a:ext>
            </a:extLst>
          </p:cNvPr>
          <p:cNvSpPr>
            <a:spLocks noChangeArrowheads="1"/>
          </p:cNvSpPr>
          <p:nvPr/>
        </p:nvSpPr>
        <p:spPr bwMode="auto">
          <a:xfrm>
            <a:off x="7918451" y="979729"/>
            <a:ext cx="1657350" cy="628253"/>
          </a:xfrm>
          <a:prstGeom prst="rect">
            <a:avLst/>
          </a:prstGeom>
          <a:solidFill>
            <a:srgbClr val="FFCC99"/>
          </a:solidFill>
          <a:ln w="57150">
            <a:solidFill>
              <a:srgbClr val="FF0000"/>
            </a:solidFill>
            <a:miter lim="800000"/>
            <a:headEnd/>
            <a:tailEnd/>
          </a:ln>
        </p:spPr>
        <p:txBody>
          <a:bodyPr wrap="none" anchor="ctr"/>
          <a:lstStyle/>
          <a:p>
            <a:pPr algn="ctr">
              <a:spcBef>
                <a:spcPct val="20000"/>
              </a:spcBef>
            </a:pPr>
            <a:r>
              <a:rPr lang="nl-NL" sz="3600">
                <a:solidFill>
                  <a:srgbClr val="FF0000"/>
                </a:solidFill>
                <a:latin typeface="Arial" charset="0"/>
              </a:rPr>
              <a:t>3 vwo</a:t>
            </a:r>
          </a:p>
        </p:txBody>
      </p:sp>
      <p:cxnSp>
        <p:nvCxnSpPr>
          <p:cNvPr id="28" name="AutoShape 15">
            <a:extLst>
              <a:ext uri="{FF2B5EF4-FFF2-40B4-BE49-F238E27FC236}">
                <a16:creationId xmlns:a16="http://schemas.microsoft.com/office/drawing/2014/main" id="{C2EAC3AC-8DCA-F542-1A15-DBCDE145737C}"/>
              </a:ext>
            </a:extLst>
          </p:cNvPr>
          <p:cNvCxnSpPr>
            <a:cxnSpLocks noChangeShapeType="1"/>
          </p:cNvCxnSpPr>
          <p:nvPr/>
        </p:nvCxnSpPr>
        <p:spPr bwMode="auto">
          <a:xfrm>
            <a:off x="8921591" y="1621693"/>
            <a:ext cx="0" cy="388937"/>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29" name="AutoShape 26">
            <a:extLst>
              <a:ext uri="{FF2B5EF4-FFF2-40B4-BE49-F238E27FC236}">
                <a16:creationId xmlns:a16="http://schemas.microsoft.com/office/drawing/2014/main" id="{EBEEB4B5-40C5-BC10-880D-D7AABFDCC65B}"/>
              </a:ext>
            </a:extLst>
          </p:cNvPr>
          <p:cNvCxnSpPr>
            <a:cxnSpLocks noChangeShapeType="1"/>
            <a:endCxn id="2" idx="3"/>
          </p:cNvCxnSpPr>
          <p:nvPr/>
        </p:nvCxnSpPr>
        <p:spPr bwMode="auto">
          <a:xfrm rot="10800000" flipV="1">
            <a:off x="6737512" y="2696825"/>
            <a:ext cx="2184081" cy="564556"/>
          </a:xfrm>
          <a:prstGeom prst="bentConnector3">
            <a:avLst>
              <a:gd name="adj1" fmla="val 59304"/>
            </a:avLst>
          </a:prstGeom>
          <a:noFill/>
          <a:ln w="38100">
            <a:solidFill>
              <a:schemeClr val="tx1"/>
            </a:solidFill>
            <a:prstDash val="sysDot"/>
            <a:miter lim="800000"/>
            <a:headEnd/>
            <a:tailEnd type="triangle" w="med" len="med"/>
          </a:ln>
          <a:extLst>
            <a:ext uri="{909E8E84-426E-40DD-AFC4-6F175D3DCCD1}">
              <a14:hiddenFill xmlns:a14="http://schemas.microsoft.com/office/drawing/2010/main">
                <a:noFill/>
              </a14:hiddenFill>
            </a:ext>
          </a:extLst>
        </p:spPr>
      </p:cxnSp>
      <p:sp>
        <p:nvSpPr>
          <p:cNvPr id="30" name="Rectangle 4">
            <a:extLst>
              <a:ext uri="{FF2B5EF4-FFF2-40B4-BE49-F238E27FC236}">
                <a16:creationId xmlns:a16="http://schemas.microsoft.com/office/drawing/2014/main" id="{2B2E3522-7C36-95DA-4C42-9F1B1F5DCFCF}"/>
              </a:ext>
            </a:extLst>
          </p:cNvPr>
          <p:cNvSpPr>
            <a:spLocks noChangeArrowheads="1"/>
          </p:cNvSpPr>
          <p:nvPr/>
        </p:nvSpPr>
        <p:spPr bwMode="auto">
          <a:xfrm>
            <a:off x="1455349" y="2999442"/>
            <a:ext cx="1331190" cy="533400"/>
          </a:xfrm>
          <a:prstGeom prst="rect">
            <a:avLst/>
          </a:prstGeom>
          <a:solidFill>
            <a:schemeClr val="tx2">
              <a:lumMod val="40000"/>
              <a:lumOff val="60000"/>
            </a:schemeClr>
          </a:solidFill>
          <a:ln w="57150">
            <a:solidFill>
              <a:schemeClr val="tx1"/>
            </a:solidFill>
            <a:miter lim="800000"/>
            <a:headEnd/>
            <a:tailEnd/>
          </a:ln>
        </p:spPr>
        <p:txBody>
          <a:bodyPr wrap="none" anchor="ctr"/>
          <a:lstStyle/>
          <a:p>
            <a:pPr algn="ctr">
              <a:spcBef>
                <a:spcPct val="20000"/>
              </a:spcBef>
            </a:pPr>
            <a:r>
              <a:rPr lang="nl-NL" sz="2800">
                <a:solidFill>
                  <a:prstClr val="black"/>
                </a:solidFill>
                <a:latin typeface="Arial" charset="0"/>
              </a:rPr>
              <a:t>vmbo</a:t>
            </a:r>
          </a:p>
        </p:txBody>
      </p:sp>
      <p:cxnSp>
        <p:nvCxnSpPr>
          <p:cNvPr id="31" name="Verbindingslijn: gebogen 30">
            <a:extLst>
              <a:ext uri="{FF2B5EF4-FFF2-40B4-BE49-F238E27FC236}">
                <a16:creationId xmlns:a16="http://schemas.microsoft.com/office/drawing/2014/main" id="{13945F2B-B62D-2C3D-B77B-AEE11FEAE159}"/>
              </a:ext>
            </a:extLst>
          </p:cNvPr>
          <p:cNvCxnSpPr>
            <a:cxnSpLocks/>
            <a:stCxn id="25" idx="1"/>
            <a:endCxn id="30" idx="0"/>
          </p:cNvCxnSpPr>
          <p:nvPr/>
        </p:nvCxnSpPr>
        <p:spPr>
          <a:xfrm rot="10800000" flipV="1">
            <a:off x="2120944" y="1307566"/>
            <a:ext cx="2967790" cy="1691875"/>
          </a:xfrm>
          <a:prstGeom prst="bentConnector2">
            <a:avLst/>
          </a:prstGeom>
          <a:ln>
            <a:tailEnd type="triangle"/>
          </a:ln>
        </p:spPr>
        <p:style>
          <a:lnRef idx="2">
            <a:schemeClr val="dk1"/>
          </a:lnRef>
          <a:fillRef idx="0">
            <a:schemeClr val="dk1"/>
          </a:fillRef>
          <a:effectRef idx="1">
            <a:schemeClr val="dk1"/>
          </a:effectRef>
          <a:fontRef idx="minor">
            <a:schemeClr val="tx1"/>
          </a:fontRef>
        </p:style>
      </p:cxnSp>
      <p:cxnSp>
        <p:nvCxnSpPr>
          <p:cNvPr id="32" name="Verbindingslijn: gebogen 31">
            <a:extLst>
              <a:ext uri="{FF2B5EF4-FFF2-40B4-BE49-F238E27FC236}">
                <a16:creationId xmlns:a16="http://schemas.microsoft.com/office/drawing/2014/main" id="{7A899EC2-C88F-35E3-1B4B-9530141D99D3}"/>
              </a:ext>
            </a:extLst>
          </p:cNvPr>
          <p:cNvCxnSpPr>
            <a:cxnSpLocks/>
            <a:stCxn id="30" idx="2"/>
            <a:endCxn id="4" idx="1"/>
          </p:cNvCxnSpPr>
          <p:nvPr/>
        </p:nvCxnSpPr>
        <p:spPr>
          <a:xfrm rot="16200000" flipH="1">
            <a:off x="2174563" y="3479223"/>
            <a:ext cx="1264246" cy="1371484"/>
          </a:xfrm>
          <a:prstGeom prst="bentConnector2">
            <a:avLst/>
          </a:prstGeom>
          <a:ln>
            <a:tailEnd type="triangle"/>
          </a:ln>
        </p:spPr>
        <p:style>
          <a:lnRef idx="2">
            <a:schemeClr val="dk1"/>
          </a:lnRef>
          <a:fillRef idx="0">
            <a:schemeClr val="dk1"/>
          </a:fillRef>
          <a:effectRef idx="1">
            <a:schemeClr val="dk1"/>
          </a:effectRef>
          <a:fontRef idx="minor">
            <a:schemeClr val="tx1"/>
          </a:fontRef>
        </p:style>
      </p:cxnSp>
      <p:cxnSp>
        <p:nvCxnSpPr>
          <p:cNvPr id="33" name="Verbindingslijn: gebogen 32">
            <a:extLst>
              <a:ext uri="{FF2B5EF4-FFF2-40B4-BE49-F238E27FC236}">
                <a16:creationId xmlns:a16="http://schemas.microsoft.com/office/drawing/2014/main" id="{CB48588B-9E7E-A73A-1C2A-999319E14698}"/>
              </a:ext>
            </a:extLst>
          </p:cNvPr>
          <p:cNvCxnSpPr>
            <a:cxnSpLocks/>
            <a:stCxn id="2" idx="1"/>
            <a:endCxn id="4" idx="0"/>
          </p:cNvCxnSpPr>
          <p:nvPr/>
        </p:nvCxnSpPr>
        <p:spPr>
          <a:xfrm rot="10800000" flipV="1">
            <a:off x="4158024" y="3261382"/>
            <a:ext cx="922137" cy="1269006"/>
          </a:xfrm>
          <a:prstGeom prst="bentConnector2">
            <a:avLst/>
          </a:prstGeom>
          <a:ln>
            <a:tailEnd type="triangle"/>
          </a:ln>
        </p:spPr>
        <p:style>
          <a:lnRef idx="2">
            <a:schemeClr val="dk1"/>
          </a:lnRef>
          <a:fillRef idx="0">
            <a:schemeClr val="dk1"/>
          </a:fillRef>
          <a:effectRef idx="1">
            <a:schemeClr val="dk1"/>
          </a:effectRef>
          <a:fontRef idx="minor">
            <a:schemeClr val="tx1"/>
          </a:fontRef>
        </p:style>
      </p:cxnSp>
      <p:cxnSp>
        <p:nvCxnSpPr>
          <p:cNvPr id="34" name="Verbindingslijn: gebogen 33">
            <a:extLst>
              <a:ext uri="{FF2B5EF4-FFF2-40B4-BE49-F238E27FC236}">
                <a16:creationId xmlns:a16="http://schemas.microsoft.com/office/drawing/2014/main" id="{9BBCA258-8594-CD44-EF88-755012C4E53F}"/>
              </a:ext>
            </a:extLst>
          </p:cNvPr>
          <p:cNvCxnSpPr>
            <a:cxnSpLocks/>
            <a:stCxn id="30" idx="3"/>
            <a:endCxn id="2" idx="0"/>
          </p:cNvCxnSpPr>
          <p:nvPr/>
        </p:nvCxnSpPr>
        <p:spPr>
          <a:xfrm flipV="1">
            <a:off x="2786539" y="2947255"/>
            <a:ext cx="3122296" cy="318887"/>
          </a:xfrm>
          <a:prstGeom prst="bentConnector4">
            <a:avLst>
              <a:gd name="adj1" fmla="val 36730"/>
              <a:gd name="adj2" fmla="val 171687"/>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765789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93FB2A-ACAF-F934-32FD-0CE9437A18FF}"/>
              </a:ext>
            </a:extLst>
          </p:cNvPr>
          <p:cNvSpPr>
            <a:spLocks noGrp="1"/>
          </p:cNvSpPr>
          <p:nvPr>
            <p:ph type="title"/>
          </p:nvPr>
        </p:nvSpPr>
        <p:spPr/>
        <p:txBody>
          <a:bodyPr/>
          <a:lstStyle/>
          <a:p>
            <a:r>
              <a:rPr lang="nl-NL"/>
              <a:t>Doorstromen van havo naar vwo</a:t>
            </a:r>
          </a:p>
        </p:txBody>
      </p:sp>
      <p:sp>
        <p:nvSpPr>
          <p:cNvPr id="3" name="Tijdelijke aanduiding voor inhoud 2">
            <a:extLst>
              <a:ext uri="{FF2B5EF4-FFF2-40B4-BE49-F238E27FC236}">
                <a16:creationId xmlns:a16="http://schemas.microsoft.com/office/drawing/2014/main" id="{F6419C2F-9289-278C-8EF3-48E497CEC7C1}"/>
              </a:ext>
            </a:extLst>
          </p:cNvPr>
          <p:cNvSpPr>
            <a:spLocks noGrp="1"/>
          </p:cNvSpPr>
          <p:nvPr>
            <p:ph idx="1"/>
          </p:nvPr>
        </p:nvSpPr>
        <p:spPr/>
        <p:txBody>
          <a:bodyPr/>
          <a:lstStyle/>
          <a:p>
            <a:r>
              <a:rPr lang="nl-NL"/>
              <a:t>Met je havodiploma naar 5 vwo</a:t>
            </a:r>
          </a:p>
          <a:p>
            <a:r>
              <a:rPr lang="nl-NL"/>
              <a:t>Verplicht op het vwo:</a:t>
            </a:r>
          </a:p>
          <a:p>
            <a:pPr marL="0" indent="0">
              <a:buNone/>
            </a:pPr>
            <a:r>
              <a:rPr lang="nl-NL"/>
              <a:t>   - wiskunde</a:t>
            </a:r>
          </a:p>
          <a:p>
            <a:pPr marL="0" indent="0">
              <a:buNone/>
            </a:pPr>
            <a:r>
              <a:rPr lang="nl-NL"/>
              <a:t>   - tweede moderne vreemde taal, Duits of Frans</a:t>
            </a:r>
          </a:p>
          <a:p>
            <a:pPr marL="0" indent="0">
              <a:buNone/>
            </a:pPr>
            <a:endParaRPr lang="nl-NL"/>
          </a:p>
          <a:p>
            <a:pPr marL="0" indent="0">
              <a:buNone/>
            </a:pPr>
            <a:endParaRPr lang="nl-NL"/>
          </a:p>
          <a:p>
            <a:pPr marL="0" indent="0">
              <a:buNone/>
            </a:pPr>
            <a:endParaRPr lang="nl-NL"/>
          </a:p>
          <a:p>
            <a:endParaRPr lang="nl-NL"/>
          </a:p>
        </p:txBody>
      </p:sp>
    </p:spTree>
    <p:extLst>
      <p:ext uri="{BB962C8B-B14F-4D97-AF65-F5344CB8AC3E}">
        <p14:creationId xmlns:p14="http://schemas.microsoft.com/office/powerpoint/2010/main" val="2245941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A21BB1-3367-4D59-A9B6-F4E01891C52B}"/>
              </a:ext>
            </a:extLst>
          </p:cNvPr>
          <p:cNvSpPr>
            <a:spLocks noGrp="1"/>
          </p:cNvSpPr>
          <p:nvPr>
            <p:ph type="title"/>
          </p:nvPr>
        </p:nvSpPr>
        <p:spPr>
          <a:xfrm>
            <a:off x="609600" y="274638"/>
            <a:ext cx="10972800" cy="748619"/>
          </a:xfrm>
        </p:spPr>
        <p:txBody>
          <a:bodyPr/>
          <a:lstStyle/>
          <a:p>
            <a:r>
              <a:rPr lang="nl-NL"/>
              <a:t>Keuze uit vier profielen (1)</a:t>
            </a:r>
          </a:p>
        </p:txBody>
      </p:sp>
      <p:sp>
        <p:nvSpPr>
          <p:cNvPr id="3" name="Tijdelijke aanduiding voor inhoud 2">
            <a:extLst>
              <a:ext uri="{FF2B5EF4-FFF2-40B4-BE49-F238E27FC236}">
                <a16:creationId xmlns:a16="http://schemas.microsoft.com/office/drawing/2014/main" id="{5D3BC70E-E9D1-37B8-BC99-7B95C2EEE7E3}"/>
              </a:ext>
            </a:extLst>
          </p:cNvPr>
          <p:cNvSpPr>
            <a:spLocks noGrp="1"/>
          </p:cNvSpPr>
          <p:nvPr>
            <p:ph idx="1"/>
          </p:nvPr>
        </p:nvSpPr>
        <p:spPr>
          <a:xfrm>
            <a:off x="609600" y="1121229"/>
            <a:ext cx="11177016" cy="5004935"/>
          </a:xfrm>
        </p:spPr>
        <p:txBody>
          <a:bodyPr/>
          <a:lstStyle/>
          <a:p>
            <a:pPr marL="57150" indent="0">
              <a:lnSpc>
                <a:spcPct val="90000"/>
              </a:lnSpc>
              <a:buFont typeface="Arial" pitchFamily="34" charset="0"/>
              <a:buNone/>
            </a:pPr>
            <a:r>
              <a:rPr lang="nl-NL" u="sng" dirty="0">
                <a:latin typeface="Helvetica" panose="020B0604020202020204" pitchFamily="34" charset="0"/>
                <a:cs typeface="Helvetica" panose="020B0604020202020204" pitchFamily="34" charset="0"/>
              </a:rPr>
              <a:t>C&amp;M:	Cultuur en Maatschappij</a:t>
            </a:r>
          </a:p>
          <a:p>
            <a:pPr marL="57150" indent="0">
              <a:lnSpc>
                <a:spcPct val="90000"/>
              </a:lnSpc>
              <a:spcBef>
                <a:spcPts val="0"/>
              </a:spcBef>
              <a:buFont typeface="Arial" pitchFamily="34" charset="0"/>
              <a:buNone/>
            </a:pPr>
            <a:r>
              <a:rPr lang="nl-NL" dirty="0">
                <a:latin typeface="Helvetica" panose="020B0604020202020204" pitchFamily="34" charset="0"/>
                <a:cs typeface="Helvetica" panose="020B0604020202020204" pitchFamily="34" charset="0"/>
              </a:rPr>
              <a:t>verplicht: geschiedenis, kunst beeldende vorming, 2MVT</a:t>
            </a:r>
          </a:p>
          <a:p>
            <a:pPr marL="57150" indent="0">
              <a:lnSpc>
                <a:spcPct val="90000"/>
              </a:lnSpc>
              <a:spcBef>
                <a:spcPts val="0"/>
              </a:spcBef>
              <a:buFont typeface="Arial" pitchFamily="34" charset="0"/>
              <a:buNone/>
            </a:pPr>
            <a:r>
              <a:rPr lang="nl-NL" sz="3000" i="1" dirty="0">
                <a:solidFill>
                  <a:schemeClr val="tx1">
                    <a:lumMod val="50000"/>
                    <a:lumOff val="50000"/>
                  </a:schemeClr>
                </a:solidFill>
                <a:latin typeface="Helvetica" panose="020B0604020202020204" pitchFamily="34" charset="0"/>
                <a:cs typeface="Helvetica" panose="020B0604020202020204" pitchFamily="34" charset="0"/>
              </a:rPr>
              <a:t>breed profiel, gericht op taal, communicatie, geschiedenis, kunst, creativiteit en maatschappelijke onderwerpen zoals rechten, politiek, onderwijs en hulpverlening</a:t>
            </a:r>
          </a:p>
          <a:p>
            <a:pPr marL="57150" indent="0">
              <a:lnSpc>
                <a:spcPct val="90000"/>
              </a:lnSpc>
              <a:spcBef>
                <a:spcPts val="0"/>
              </a:spcBef>
              <a:buFont typeface="Arial" pitchFamily="34" charset="0"/>
              <a:buNone/>
            </a:pPr>
            <a:endParaRPr lang="nl-NL" dirty="0">
              <a:latin typeface="Helvetica" panose="020B0604020202020204" pitchFamily="34" charset="0"/>
              <a:cs typeface="Helvetica" panose="020B0604020202020204" pitchFamily="34" charset="0"/>
            </a:endParaRPr>
          </a:p>
          <a:p>
            <a:pPr marL="57150" indent="0">
              <a:lnSpc>
                <a:spcPct val="90000"/>
              </a:lnSpc>
              <a:buFont typeface="Arial" pitchFamily="34" charset="0"/>
              <a:buNone/>
            </a:pPr>
            <a:r>
              <a:rPr lang="nl-NL" u="sng" dirty="0">
                <a:latin typeface="Helvetica" panose="020B0604020202020204" pitchFamily="34" charset="0"/>
                <a:cs typeface="Helvetica" panose="020B0604020202020204" pitchFamily="34" charset="0"/>
              </a:rPr>
              <a:t>E&amp;M:	Economie en Maatschappij</a:t>
            </a:r>
          </a:p>
          <a:p>
            <a:pPr marL="57150" indent="0">
              <a:lnSpc>
                <a:spcPct val="90000"/>
              </a:lnSpc>
              <a:spcBef>
                <a:spcPts val="0"/>
              </a:spcBef>
              <a:buFont typeface="Arial" pitchFamily="34" charset="0"/>
              <a:buNone/>
            </a:pPr>
            <a:r>
              <a:rPr lang="nl-NL" dirty="0">
                <a:latin typeface="Helvetica" panose="020B0604020202020204" pitchFamily="34" charset="0"/>
                <a:cs typeface="Helvetica" panose="020B0604020202020204" pitchFamily="34" charset="0"/>
              </a:rPr>
              <a:t>verplicht: economie, geschiedenis en wiskunde A</a:t>
            </a:r>
          </a:p>
          <a:p>
            <a:pPr marL="57150" indent="0">
              <a:lnSpc>
                <a:spcPct val="90000"/>
              </a:lnSpc>
              <a:spcBef>
                <a:spcPts val="0"/>
              </a:spcBef>
              <a:buFont typeface="Arial" pitchFamily="34" charset="0"/>
              <a:buNone/>
            </a:pPr>
            <a:r>
              <a:rPr lang="nl-NL" sz="3000" i="1" dirty="0">
                <a:solidFill>
                  <a:schemeClr val="tx1">
                    <a:lumMod val="50000"/>
                    <a:lumOff val="50000"/>
                  </a:schemeClr>
                </a:solidFill>
                <a:latin typeface="Helvetica" panose="020B0604020202020204" pitchFamily="34" charset="0"/>
                <a:cs typeface="Helvetica" panose="020B0604020202020204" pitchFamily="34" charset="0"/>
              </a:rPr>
              <a:t>breed profiel, gericht op financiële en bedrijfskundige kant van de maatschappij, creativiteit, innovatie en de circulaire economie</a:t>
            </a:r>
            <a:r>
              <a:rPr lang="nl-NL" i="1" dirty="0">
                <a:solidFill>
                  <a:schemeClr val="tx1">
                    <a:lumMod val="50000"/>
                    <a:lumOff val="50000"/>
                  </a:schemeClr>
                </a:solidFill>
                <a:latin typeface="Helvetica" panose="020B0604020202020204" pitchFamily="34" charset="0"/>
                <a:cs typeface="Helvetica" panose="020B0604020202020204" pitchFamily="34" charset="0"/>
              </a:rPr>
              <a:t>  </a:t>
            </a:r>
          </a:p>
          <a:p>
            <a:endParaRPr lang="nl-NL" dirty="0"/>
          </a:p>
        </p:txBody>
      </p:sp>
    </p:spTree>
    <p:extLst>
      <p:ext uri="{BB962C8B-B14F-4D97-AF65-F5344CB8AC3E}">
        <p14:creationId xmlns:p14="http://schemas.microsoft.com/office/powerpoint/2010/main" val="2502521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1BF183-AD51-A9A5-4E2A-47281EB3B6B2}"/>
              </a:ext>
            </a:extLst>
          </p:cNvPr>
          <p:cNvSpPr>
            <a:spLocks noGrp="1"/>
          </p:cNvSpPr>
          <p:nvPr>
            <p:ph type="title"/>
          </p:nvPr>
        </p:nvSpPr>
        <p:spPr/>
        <p:txBody>
          <a:bodyPr/>
          <a:lstStyle/>
          <a:p>
            <a:r>
              <a:rPr lang="nl-NL"/>
              <a:t>Keuze uit vier profielen (2)</a:t>
            </a:r>
          </a:p>
        </p:txBody>
      </p:sp>
      <p:sp>
        <p:nvSpPr>
          <p:cNvPr id="3" name="Tijdelijke aanduiding voor inhoud 2">
            <a:extLst>
              <a:ext uri="{FF2B5EF4-FFF2-40B4-BE49-F238E27FC236}">
                <a16:creationId xmlns:a16="http://schemas.microsoft.com/office/drawing/2014/main" id="{4E150D81-096D-9911-92B9-B8733EBF22A8}"/>
              </a:ext>
            </a:extLst>
          </p:cNvPr>
          <p:cNvSpPr>
            <a:spLocks noGrp="1"/>
          </p:cNvSpPr>
          <p:nvPr>
            <p:ph idx="1"/>
          </p:nvPr>
        </p:nvSpPr>
        <p:spPr>
          <a:xfrm>
            <a:off x="609600" y="1207008"/>
            <a:ext cx="10972800" cy="4919157"/>
          </a:xfrm>
        </p:spPr>
        <p:txBody>
          <a:bodyPr/>
          <a:lstStyle/>
          <a:p>
            <a:pPr marL="0" indent="0">
              <a:spcBef>
                <a:spcPts val="500"/>
              </a:spcBef>
              <a:buNone/>
            </a:pPr>
            <a:r>
              <a:rPr lang="nl-NL" u="sng" dirty="0"/>
              <a:t>N&amp;G:	Natuur en Gezondheid</a:t>
            </a:r>
          </a:p>
          <a:p>
            <a:pPr marL="0" indent="0">
              <a:spcBef>
                <a:spcPts val="0"/>
              </a:spcBef>
              <a:buNone/>
            </a:pPr>
            <a:r>
              <a:rPr lang="nl-NL" dirty="0"/>
              <a:t>verplicht: scheikunde, biologie en wiskunde A of wiskunde B </a:t>
            </a:r>
            <a:r>
              <a:rPr lang="nl-NL" sz="3000" i="1" dirty="0">
                <a:solidFill>
                  <a:schemeClr val="tx1">
                    <a:lumMod val="50000"/>
                    <a:lumOff val="50000"/>
                  </a:schemeClr>
                </a:solidFill>
              </a:rPr>
              <a:t>(technische en natuurwetenschappelijke kant: </a:t>
            </a:r>
            <a:r>
              <a:rPr lang="nl-NL" sz="3000" i="1" dirty="0" err="1">
                <a:solidFill>
                  <a:schemeClr val="tx1">
                    <a:lumMod val="50000"/>
                    <a:lumOff val="50000"/>
                  </a:schemeClr>
                </a:solidFill>
              </a:rPr>
              <a:t>wisb</a:t>
            </a:r>
            <a:r>
              <a:rPr lang="nl-NL" sz="3000" i="1">
                <a:solidFill>
                  <a:schemeClr val="tx1">
                    <a:lumMod val="50000"/>
                    <a:lumOff val="50000"/>
                  </a:schemeClr>
                </a:solidFill>
              </a:rPr>
              <a:t>/nat),</a:t>
            </a:r>
          </a:p>
          <a:p>
            <a:pPr marL="0" indent="0">
              <a:spcBef>
                <a:spcPts val="0"/>
              </a:spcBef>
              <a:buNone/>
            </a:pPr>
            <a:r>
              <a:rPr lang="nl-NL" sz="3000" i="1">
                <a:solidFill>
                  <a:schemeClr val="tx1">
                    <a:lumMod val="50000"/>
                    <a:lumOff val="50000"/>
                  </a:schemeClr>
                </a:solidFill>
              </a:rPr>
              <a:t>profiel </a:t>
            </a:r>
            <a:r>
              <a:rPr lang="nl-NL" sz="3000" i="1" dirty="0">
                <a:solidFill>
                  <a:schemeClr val="tx1">
                    <a:lumMod val="50000"/>
                    <a:lumOff val="50000"/>
                  </a:schemeClr>
                </a:solidFill>
              </a:rPr>
              <a:t>gericht op de medische en biologische wereld, milieu, water, chemie, gezondheidszorg, planten en dieren</a:t>
            </a:r>
          </a:p>
          <a:p>
            <a:pPr marL="0" indent="0">
              <a:buNone/>
            </a:pPr>
            <a:r>
              <a:rPr lang="nl-NL" u="sng" dirty="0"/>
              <a:t>N&amp;T:		Natuur en Techniek</a:t>
            </a:r>
          </a:p>
          <a:p>
            <a:pPr marL="0" indent="0">
              <a:spcBef>
                <a:spcPts val="0"/>
              </a:spcBef>
              <a:buNone/>
            </a:pPr>
            <a:r>
              <a:rPr lang="nl-NL" dirty="0"/>
              <a:t>verplicht: wiskunde B, natuurkunde en scheikunde</a:t>
            </a:r>
          </a:p>
          <a:p>
            <a:pPr marL="0" indent="0">
              <a:spcBef>
                <a:spcPts val="0"/>
              </a:spcBef>
              <a:buNone/>
            </a:pPr>
            <a:r>
              <a:rPr lang="nl-NL" sz="3000" i="1" dirty="0">
                <a:solidFill>
                  <a:schemeClr val="tx1">
                    <a:lumMod val="50000"/>
                    <a:lumOff val="50000"/>
                  </a:schemeClr>
                </a:solidFill>
              </a:rPr>
              <a:t>profiel gericht op techniek en wetenschap, natuur &amp; milieu, informatica, gezondheidszorg, technische communicatie</a:t>
            </a:r>
          </a:p>
          <a:p>
            <a:pPr marL="0" indent="0">
              <a:buNone/>
            </a:pPr>
            <a:endParaRPr lang="nl-NL" dirty="0"/>
          </a:p>
        </p:txBody>
      </p:sp>
    </p:spTree>
    <p:extLst>
      <p:ext uri="{BB962C8B-B14F-4D97-AF65-F5344CB8AC3E}">
        <p14:creationId xmlns:p14="http://schemas.microsoft.com/office/powerpoint/2010/main" val="644343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753998-44CD-5845-B225-BBB8C9829858}"/>
              </a:ext>
            </a:extLst>
          </p:cNvPr>
          <p:cNvSpPr>
            <a:spLocks noGrp="1"/>
          </p:cNvSpPr>
          <p:nvPr>
            <p:ph type="title"/>
          </p:nvPr>
        </p:nvSpPr>
        <p:spPr/>
        <p:txBody>
          <a:bodyPr/>
          <a:lstStyle/>
          <a:p>
            <a:r>
              <a:rPr lang="nl-NL"/>
              <a:t>Keuze uit vier profielen (3)</a:t>
            </a:r>
          </a:p>
        </p:txBody>
      </p:sp>
      <p:sp>
        <p:nvSpPr>
          <p:cNvPr id="3" name="Tijdelijke aanduiding voor inhoud 2">
            <a:extLst>
              <a:ext uri="{FF2B5EF4-FFF2-40B4-BE49-F238E27FC236}">
                <a16:creationId xmlns:a16="http://schemas.microsoft.com/office/drawing/2014/main" id="{EB458B32-D736-3523-036E-E8FC7D4436DA}"/>
              </a:ext>
            </a:extLst>
          </p:cNvPr>
          <p:cNvSpPr>
            <a:spLocks noGrp="1"/>
          </p:cNvSpPr>
          <p:nvPr>
            <p:ph idx="1"/>
          </p:nvPr>
        </p:nvSpPr>
        <p:spPr>
          <a:xfrm>
            <a:off x="609600" y="1417639"/>
            <a:ext cx="10972800" cy="4708526"/>
          </a:xfrm>
        </p:spPr>
        <p:txBody>
          <a:bodyPr/>
          <a:lstStyle/>
          <a:p>
            <a:r>
              <a:rPr lang="nl-NL" dirty="0"/>
              <a:t>Naast de verplichte vakken die er per profiel gevolgd moeten worden, zijn er ook profielkeuzevakken. De leerling maakt hier verplichte profielkeuzes.</a:t>
            </a:r>
          </a:p>
          <a:p>
            <a:r>
              <a:rPr lang="nl-NL" dirty="0"/>
              <a:t>Buiten het profiel is er ook nog het vrije deel, leerlingen moeten hier één vak kiezen. De keuze voor een vak hoeft niet bij het profiel aan te sluiten maar kan een vak zijn dat de leerling erg leuk of interessant vindt.</a:t>
            </a:r>
          </a:p>
          <a:p>
            <a:r>
              <a:rPr lang="nl-NL" dirty="0"/>
              <a:t>Eventueel een z-vak </a:t>
            </a:r>
            <a:r>
              <a:rPr lang="nl-NL"/>
              <a:t>(zelfstudievak) volgen.</a:t>
            </a:r>
            <a:endParaRPr lang="nl-NL" dirty="0"/>
          </a:p>
          <a:p>
            <a:endParaRPr lang="nl-NL" dirty="0"/>
          </a:p>
        </p:txBody>
      </p:sp>
    </p:spTree>
    <p:extLst>
      <p:ext uri="{BB962C8B-B14F-4D97-AF65-F5344CB8AC3E}">
        <p14:creationId xmlns:p14="http://schemas.microsoft.com/office/powerpoint/2010/main" val="1867015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18F647-CE4F-85BC-01C2-FDFC17B23E1D}"/>
              </a:ext>
            </a:extLst>
          </p:cNvPr>
          <p:cNvSpPr>
            <a:spLocks noGrp="1"/>
          </p:cNvSpPr>
          <p:nvPr>
            <p:ph type="title"/>
          </p:nvPr>
        </p:nvSpPr>
        <p:spPr/>
        <p:txBody>
          <a:bodyPr/>
          <a:lstStyle/>
          <a:p>
            <a:r>
              <a:rPr lang="nl-NL"/>
              <a:t>Gemeenschappelijk deel (1)</a:t>
            </a:r>
          </a:p>
        </p:txBody>
      </p:sp>
      <p:sp>
        <p:nvSpPr>
          <p:cNvPr id="3" name="Tijdelijke aanduiding voor inhoud 2">
            <a:extLst>
              <a:ext uri="{FF2B5EF4-FFF2-40B4-BE49-F238E27FC236}">
                <a16:creationId xmlns:a16="http://schemas.microsoft.com/office/drawing/2014/main" id="{50FBB8E3-20E0-6F94-34B3-8621DD1ECD69}"/>
              </a:ext>
            </a:extLst>
          </p:cNvPr>
          <p:cNvSpPr>
            <a:spLocks noGrp="1"/>
          </p:cNvSpPr>
          <p:nvPr>
            <p:ph idx="1"/>
          </p:nvPr>
        </p:nvSpPr>
        <p:spPr/>
        <p:txBody>
          <a:bodyPr/>
          <a:lstStyle/>
          <a:p>
            <a:r>
              <a:rPr lang="nl-NL"/>
              <a:t>Nederlandse taal en letterkunde</a:t>
            </a:r>
          </a:p>
          <a:p>
            <a:r>
              <a:rPr lang="nl-NL"/>
              <a:t>Engelse taal en letterkunde</a:t>
            </a:r>
          </a:p>
          <a:p>
            <a:r>
              <a:rPr lang="nl-NL"/>
              <a:t>Maatschappijleer</a:t>
            </a:r>
          </a:p>
          <a:p>
            <a:r>
              <a:rPr lang="nl-NL"/>
              <a:t>Culturele kunstzinnige vorming (ckv)</a:t>
            </a:r>
          </a:p>
          <a:p>
            <a:r>
              <a:rPr lang="nl-NL"/>
              <a:t>Lichamelijke opvoeding</a:t>
            </a:r>
          </a:p>
          <a:p>
            <a:r>
              <a:rPr lang="nl-NL"/>
              <a:t>Levensbeschouwing</a:t>
            </a:r>
          </a:p>
          <a:p>
            <a:r>
              <a:rPr lang="nl-NL"/>
              <a:t>Loopbaanoriëntatie en –begeleiding (LOB)</a:t>
            </a:r>
          </a:p>
          <a:p>
            <a:endParaRPr lang="nl-NL"/>
          </a:p>
        </p:txBody>
      </p:sp>
    </p:spTree>
    <p:extLst>
      <p:ext uri="{BB962C8B-B14F-4D97-AF65-F5344CB8AC3E}">
        <p14:creationId xmlns:p14="http://schemas.microsoft.com/office/powerpoint/2010/main" val="2075799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288BCF-9C2F-B0AA-1A9E-B2243FE4DCAB}"/>
              </a:ext>
            </a:extLst>
          </p:cNvPr>
          <p:cNvSpPr>
            <a:spLocks noGrp="1"/>
          </p:cNvSpPr>
          <p:nvPr>
            <p:ph type="title"/>
          </p:nvPr>
        </p:nvSpPr>
        <p:spPr/>
        <p:txBody>
          <a:bodyPr/>
          <a:lstStyle/>
          <a:p>
            <a:r>
              <a:rPr lang="nl-NL"/>
              <a:t>Gemeenschappelijk deel (2)</a:t>
            </a:r>
          </a:p>
        </p:txBody>
      </p:sp>
      <p:sp>
        <p:nvSpPr>
          <p:cNvPr id="3" name="Tijdelijke aanduiding voor inhoud 2">
            <a:extLst>
              <a:ext uri="{FF2B5EF4-FFF2-40B4-BE49-F238E27FC236}">
                <a16:creationId xmlns:a16="http://schemas.microsoft.com/office/drawing/2014/main" id="{0F5D6812-945C-FA9B-C915-7ABA23153438}"/>
              </a:ext>
            </a:extLst>
          </p:cNvPr>
          <p:cNvSpPr>
            <a:spLocks noGrp="1"/>
          </p:cNvSpPr>
          <p:nvPr>
            <p:ph idx="1"/>
          </p:nvPr>
        </p:nvSpPr>
        <p:spPr>
          <a:xfrm>
            <a:off x="609600" y="1417639"/>
            <a:ext cx="10972800" cy="4708526"/>
          </a:xfrm>
        </p:spPr>
        <p:txBody>
          <a:bodyPr/>
          <a:lstStyle/>
          <a:p>
            <a:pPr marL="0" indent="0">
              <a:buNone/>
            </a:pPr>
            <a:r>
              <a:rPr lang="nl-NL" u="sng">
                <a:latin typeface="Helvetica" panose="020B0604020202020204" pitchFamily="34" charset="0"/>
                <a:cs typeface="Helvetica" panose="020B0604020202020204" pitchFamily="34" charset="0"/>
              </a:rPr>
              <a:t>atheneum</a:t>
            </a:r>
            <a:r>
              <a:rPr lang="nl-NL">
                <a:latin typeface="Helvetica" panose="020B0604020202020204" pitchFamily="34" charset="0"/>
                <a:cs typeface="Helvetica" panose="020B0604020202020204" pitchFamily="34" charset="0"/>
              </a:rPr>
              <a:t>:</a:t>
            </a:r>
          </a:p>
          <a:p>
            <a:r>
              <a:rPr lang="nl-NL">
                <a:latin typeface="Helvetica" panose="020B0604020202020204" pitchFamily="34" charset="0"/>
                <a:cs typeface="Helvetica" panose="020B0604020202020204" pitchFamily="34" charset="0"/>
              </a:rPr>
              <a:t>verplichte keuze voor een tweede moderne vreemde taal, Duits of Frans</a:t>
            </a:r>
          </a:p>
          <a:p>
            <a:pPr marL="0" indent="0">
              <a:buNone/>
            </a:pPr>
            <a:r>
              <a:rPr lang="nl-NL" u="sng">
                <a:latin typeface="Helvetica" panose="020B0604020202020204" pitchFamily="34" charset="0"/>
                <a:cs typeface="Helvetica" panose="020B0604020202020204" pitchFamily="34" charset="0"/>
              </a:rPr>
              <a:t>gymnasium</a:t>
            </a:r>
            <a:r>
              <a:rPr lang="nl-NL">
                <a:latin typeface="Helvetica" panose="020B0604020202020204" pitchFamily="34" charset="0"/>
                <a:cs typeface="Helvetica" panose="020B0604020202020204" pitchFamily="34" charset="0"/>
              </a:rPr>
              <a:t>:</a:t>
            </a:r>
          </a:p>
          <a:p>
            <a:r>
              <a:rPr lang="nl-NL">
                <a:latin typeface="Helvetica" panose="020B0604020202020204" pitchFamily="34" charset="0"/>
                <a:cs typeface="Helvetica" panose="020B0604020202020204" pitchFamily="34" charset="0"/>
              </a:rPr>
              <a:t>Latijnse taal en cultuur (hier is het vak ckv geïntegreerd)</a:t>
            </a:r>
          </a:p>
          <a:p>
            <a:r>
              <a:rPr lang="nl-NL">
                <a:latin typeface="Helvetica" panose="020B0604020202020204" pitchFamily="34" charset="0"/>
                <a:cs typeface="Helvetica" panose="020B0604020202020204" pitchFamily="34" charset="0"/>
              </a:rPr>
              <a:t>keuzemogelijkheid in het vrije deel voor Duits of Frans </a:t>
            </a:r>
          </a:p>
          <a:p>
            <a:endParaRPr lang="nl-NL"/>
          </a:p>
        </p:txBody>
      </p:sp>
    </p:spTree>
    <p:extLst>
      <p:ext uri="{BB962C8B-B14F-4D97-AF65-F5344CB8AC3E}">
        <p14:creationId xmlns:p14="http://schemas.microsoft.com/office/powerpoint/2010/main" val="382653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0DC0AA-0016-868B-06D1-94D38C0192B7}"/>
              </a:ext>
            </a:extLst>
          </p:cNvPr>
          <p:cNvSpPr>
            <a:spLocks noGrp="1"/>
          </p:cNvSpPr>
          <p:nvPr>
            <p:ph type="title"/>
          </p:nvPr>
        </p:nvSpPr>
        <p:spPr/>
        <p:txBody>
          <a:bodyPr>
            <a:normAutofit/>
          </a:bodyPr>
          <a:lstStyle/>
          <a:p>
            <a:r>
              <a:rPr lang="nl-NL"/>
              <a:t>Vervolgonderwijs en toelatingseisen</a:t>
            </a:r>
          </a:p>
        </p:txBody>
      </p:sp>
      <p:sp>
        <p:nvSpPr>
          <p:cNvPr id="3" name="Tijdelijke aanduiding voor inhoud 2">
            <a:extLst>
              <a:ext uri="{FF2B5EF4-FFF2-40B4-BE49-F238E27FC236}">
                <a16:creationId xmlns:a16="http://schemas.microsoft.com/office/drawing/2014/main" id="{22B7B45F-8A8B-5805-FF2A-0124D15BB1E7}"/>
              </a:ext>
            </a:extLst>
          </p:cNvPr>
          <p:cNvSpPr>
            <a:spLocks noGrp="1"/>
          </p:cNvSpPr>
          <p:nvPr>
            <p:ph idx="1"/>
          </p:nvPr>
        </p:nvSpPr>
        <p:spPr/>
        <p:txBody>
          <a:bodyPr/>
          <a:lstStyle/>
          <a:p>
            <a:pPr marL="0" indent="0">
              <a:buNone/>
            </a:pPr>
            <a:r>
              <a:rPr lang="nl-NL"/>
              <a:t>Er kunnen bepaalde toelatingseisen zijn voor opleidingen:</a:t>
            </a:r>
          </a:p>
          <a:p>
            <a:r>
              <a:rPr lang="nl-NL"/>
              <a:t>Elk profiel</a:t>
            </a:r>
          </a:p>
          <a:p>
            <a:r>
              <a:rPr lang="nl-NL"/>
              <a:t>Bepaald profiel</a:t>
            </a:r>
          </a:p>
          <a:p>
            <a:r>
              <a:rPr lang="nl-NL"/>
              <a:t>Bepaald profiel + vak</a:t>
            </a:r>
          </a:p>
          <a:p>
            <a:endParaRPr lang="nl-NL"/>
          </a:p>
          <a:p>
            <a:r>
              <a:rPr lang="nl-NL"/>
              <a:t>   www.lyceumdegrundel.nl/decaan</a:t>
            </a:r>
          </a:p>
          <a:p>
            <a:r>
              <a:rPr lang="nl-NL"/>
              <a:t>   www.studiekeuze123.nl </a:t>
            </a:r>
          </a:p>
        </p:txBody>
      </p:sp>
    </p:spTree>
    <p:extLst>
      <p:ext uri="{BB962C8B-B14F-4D97-AF65-F5344CB8AC3E}">
        <p14:creationId xmlns:p14="http://schemas.microsoft.com/office/powerpoint/2010/main" val="3294008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094FF0-5C32-F453-C391-42BF64C42C6D}"/>
              </a:ext>
            </a:extLst>
          </p:cNvPr>
          <p:cNvSpPr>
            <a:spLocks noGrp="1"/>
          </p:cNvSpPr>
          <p:nvPr>
            <p:ph type="title"/>
          </p:nvPr>
        </p:nvSpPr>
        <p:spPr/>
        <p:txBody>
          <a:bodyPr>
            <a:normAutofit/>
          </a:bodyPr>
          <a:lstStyle/>
          <a:p>
            <a:r>
              <a:rPr lang="nl-NL"/>
              <a:t>Stappenplan methode Qompas profielkeuze </a:t>
            </a:r>
          </a:p>
        </p:txBody>
      </p:sp>
      <p:sp>
        <p:nvSpPr>
          <p:cNvPr id="3" name="Tijdelijke aanduiding voor inhoud 2">
            <a:extLst>
              <a:ext uri="{FF2B5EF4-FFF2-40B4-BE49-F238E27FC236}">
                <a16:creationId xmlns:a16="http://schemas.microsoft.com/office/drawing/2014/main" id="{5867A6A9-5091-1A08-C023-C7AFDA761C9A}"/>
              </a:ext>
            </a:extLst>
          </p:cNvPr>
          <p:cNvSpPr>
            <a:spLocks noGrp="1"/>
          </p:cNvSpPr>
          <p:nvPr>
            <p:ph idx="1"/>
          </p:nvPr>
        </p:nvSpPr>
        <p:spPr/>
        <p:txBody>
          <a:bodyPr/>
          <a:lstStyle/>
          <a:p>
            <a:r>
              <a:rPr lang="nl-NL"/>
              <a:t>Profielkeuze en vakkentest</a:t>
            </a:r>
          </a:p>
          <a:p>
            <a:r>
              <a:rPr lang="nl-NL"/>
              <a:t>Over mij</a:t>
            </a:r>
          </a:p>
          <a:p>
            <a:r>
              <a:rPr lang="nl-NL"/>
              <a:t>Waar ik goed in ben</a:t>
            </a:r>
          </a:p>
          <a:p>
            <a:r>
              <a:rPr lang="nl-NL"/>
              <a:t>Beroepstypetest</a:t>
            </a:r>
          </a:p>
          <a:p>
            <a:r>
              <a:rPr lang="nl-NL"/>
              <a:t>Na de middelbare school</a:t>
            </a:r>
          </a:p>
          <a:p>
            <a:r>
              <a:rPr lang="nl-NL"/>
              <a:t>Beroepentest onderbouw</a:t>
            </a:r>
          </a:p>
          <a:p>
            <a:r>
              <a:rPr lang="nl-NL"/>
              <a:t>Voorlopige en definitieve profielkeuze</a:t>
            </a:r>
          </a:p>
          <a:p>
            <a:endParaRPr lang="nl-NL"/>
          </a:p>
        </p:txBody>
      </p:sp>
    </p:spTree>
    <p:extLst>
      <p:ext uri="{BB962C8B-B14F-4D97-AF65-F5344CB8AC3E}">
        <p14:creationId xmlns:p14="http://schemas.microsoft.com/office/powerpoint/2010/main" val="822600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0BE305-09AF-FA5A-BB8C-7D8DAA130DEF}"/>
              </a:ext>
            </a:extLst>
          </p:cNvPr>
          <p:cNvSpPr>
            <a:spLocks noGrp="1"/>
          </p:cNvSpPr>
          <p:nvPr>
            <p:ph type="title"/>
          </p:nvPr>
        </p:nvSpPr>
        <p:spPr/>
        <p:txBody>
          <a:bodyPr/>
          <a:lstStyle/>
          <a:p>
            <a:r>
              <a:rPr lang="nl-NL"/>
              <a:t>Tijdlijn profielkeuze</a:t>
            </a:r>
          </a:p>
        </p:txBody>
      </p:sp>
      <p:sp>
        <p:nvSpPr>
          <p:cNvPr id="3" name="Tijdelijke aanduiding voor inhoud 2">
            <a:extLst>
              <a:ext uri="{FF2B5EF4-FFF2-40B4-BE49-F238E27FC236}">
                <a16:creationId xmlns:a16="http://schemas.microsoft.com/office/drawing/2014/main" id="{D202D8C4-BF95-12E2-13FC-801E21800818}"/>
              </a:ext>
            </a:extLst>
          </p:cNvPr>
          <p:cNvSpPr>
            <a:spLocks noGrp="1"/>
          </p:cNvSpPr>
          <p:nvPr>
            <p:ph idx="1"/>
          </p:nvPr>
        </p:nvSpPr>
        <p:spPr/>
        <p:txBody>
          <a:bodyPr/>
          <a:lstStyle/>
          <a:p>
            <a:r>
              <a:rPr lang="nl-NL"/>
              <a:t>Keuzebegeleidingslessen: november t/m februari</a:t>
            </a:r>
          </a:p>
          <a:p>
            <a:r>
              <a:rPr lang="nl-NL"/>
              <a:t>Voorlichting nieuwe vakken: maandagavond 18 januari </a:t>
            </a:r>
          </a:p>
          <a:p>
            <a:r>
              <a:rPr lang="nl-NL"/>
              <a:t>Voorlopige profielkeuze, februari/maart</a:t>
            </a:r>
          </a:p>
          <a:p>
            <a:r>
              <a:rPr lang="nl-NL"/>
              <a:t>Adviezen vakdocenten, februari/maart</a:t>
            </a:r>
          </a:p>
          <a:p>
            <a:r>
              <a:rPr lang="nl-NL"/>
              <a:t>Definitieve profielkeuze 1 april </a:t>
            </a:r>
          </a:p>
          <a:p>
            <a:endParaRPr lang="nl-NL"/>
          </a:p>
        </p:txBody>
      </p:sp>
    </p:spTree>
    <p:extLst>
      <p:ext uri="{BB962C8B-B14F-4D97-AF65-F5344CB8AC3E}">
        <p14:creationId xmlns:p14="http://schemas.microsoft.com/office/powerpoint/2010/main" val="925723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F0F7FC-D1A4-D9D3-571B-C1BE568B26D7}"/>
              </a:ext>
            </a:extLst>
          </p:cNvPr>
          <p:cNvSpPr>
            <a:spLocks noGrp="1"/>
          </p:cNvSpPr>
          <p:nvPr>
            <p:ph type="title"/>
          </p:nvPr>
        </p:nvSpPr>
        <p:spPr/>
        <p:txBody>
          <a:bodyPr/>
          <a:lstStyle/>
          <a:p>
            <a:r>
              <a:rPr lang="nl-NL"/>
              <a:t>LOB-activiteiten</a:t>
            </a:r>
          </a:p>
        </p:txBody>
      </p:sp>
      <p:sp>
        <p:nvSpPr>
          <p:cNvPr id="3" name="Tijdelijke aanduiding voor inhoud 2">
            <a:extLst>
              <a:ext uri="{FF2B5EF4-FFF2-40B4-BE49-F238E27FC236}">
                <a16:creationId xmlns:a16="http://schemas.microsoft.com/office/drawing/2014/main" id="{6A4145EB-0AF3-E6F6-5151-FF89C65DB429}"/>
              </a:ext>
            </a:extLst>
          </p:cNvPr>
          <p:cNvSpPr>
            <a:spLocks noGrp="1"/>
          </p:cNvSpPr>
          <p:nvPr>
            <p:ph idx="1"/>
          </p:nvPr>
        </p:nvSpPr>
        <p:spPr/>
        <p:txBody>
          <a:bodyPr/>
          <a:lstStyle/>
          <a:p>
            <a:r>
              <a:rPr lang="nl-NL">
                <a:ea typeface="MS PGothic"/>
              </a:rPr>
              <a:t>Twente goes Techno, dinsdagochtend 17 november en/of donderdagochtend 19 november </a:t>
            </a:r>
          </a:p>
          <a:p>
            <a:r>
              <a:rPr lang="nl-NL">
                <a:ea typeface="MS PGothic"/>
              </a:rPr>
              <a:t>Voorlichting nieuwe vakken: maandagavond 18 januari</a:t>
            </a:r>
            <a:endParaRPr lang="nl-NL"/>
          </a:p>
          <a:p>
            <a:r>
              <a:rPr lang="nl-NL"/>
              <a:t>Profiel Oriëntatie Project (POP), februari of maart</a:t>
            </a:r>
          </a:p>
          <a:p>
            <a:endParaRPr lang="nl-NL"/>
          </a:p>
        </p:txBody>
      </p:sp>
    </p:spTree>
    <p:extLst>
      <p:ext uri="{BB962C8B-B14F-4D97-AF65-F5344CB8AC3E}">
        <p14:creationId xmlns:p14="http://schemas.microsoft.com/office/powerpoint/2010/main" val="1000002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B10398-6433-C748-0D4B-6EA1EF39CDF3}"/>
              </a:ext>
            </a:extLst>
          </p:cNvPr>
          <p:cNvSpPr>
            <a:spLocks noGrp="1"/>
          </p:cNvSpPr>
          <p:nvPr>
            <p:ph type="title"/>
          </p:nvPr>
        </p:nvSpPr>
        <p:spPr/>
        <p:txBody>
          <a:bodyPr>
            <a:normAutofit/>
          </a:bodyPr>
          <a:lstStyle/>
          <a:p>
            <a:r>
              <a:rPr lang="nl-NL"/>
              <a:t>Help mee met LOB</a:t>
            </a:r>
          </a:p>
        </p:txBody>
      </p:sp>
      <p:sp>
        <p:nvSpPr>
          <p:cNvPr id="3" name="Tijdelijke aanduiding voor inhoud 2">
            <a:extLst>
              <a:ext uri="{FF2B5EF4-FFF2-40B4-BE49-F238E27FC236}">
                <a16:creationId xmlns:a16="http://schemas.microsoft.com/office/drawing/2014/main" id="{E8F5EBFA-2555-F76F-CD2F-7C718A7FA8FC}"/>
              </a:ext>
            </a:extLst>
          </p:cNvPr>
          <p:cNvSpPr>
            <a:spLocks noGrp="1"/>
          </p:cNvSpPr>
          <p:nvPr>
            <p:ph idx="1"/>
          </p:nvPr>
        </p:nvSpPr>
        <p:spPr/>
        <p:txBody>
          <a:bodyPr/>
          <a:lstStyle/>
          <a:p>
            <a:pPr marL="0" indent="0">
              <a:buNone/>
            </a:pPr>
            <a:r>
              <a:rPr lang="nl-NL"/>
              <a:t>In het kader van LOB zijn wij op zoek naar ouders/verzorgers die bereid zijn om leerlingen te vertellen over hun beroep of werkveld.</a:t>
            </a:r>
          </a:p>
          <a:p>
            <a:pPr marL="0" indent="0">
              <a:buNone/>
            </a:pPr>
            <a:endParaRPr lang="nl-NL"/>
          </a:p>
          <a:p>
            <a:pPr marL="0" indent="0">
              <a:buNone/>
            </a:pPr>
            <a:r>
              <a:rPr lang="nl-NL"/>
              <a:t>Geïnteresseerd? Heel fijn!</a:t>
            </a:r>
          </a:p>
          <a:p>
            <a:pPr marL="0" indent="0">
              <a:buNone/>
            </a:pPr>
            <a:r>
              <a:rPr lang="nl-NL"/>
              <a:t>Graag naam doorgeven aan e.terbraak@carmelhengelo.nl </a:t>
            </a:r>
          </a:p>
          <a:p>
            <a:pPr marL="0" indent="0">
              <a:buNone/>
            </a:pPr>
            <a:endParaRPr lang="nl-NL"/>
          </a:p>
        </p:txBody>
      </p:sp>
    </p:spTree>
    <p:extLst>
      <p:ext uri="{BB962C8B-B14F-4D97-AF65-F5344CB8AC3E}">
        <p14:creationId xmlns:p14="http://schemas.microsoft.com/office/powerpoint/2010/main" val="571301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A91221-0095-51A5-B1AC-0CC3300CB8B0}"/>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9E6B2E1D-35C4-1406-FCC0-C6C9A4EB0DFD}"/>
              </a:ext>
            </a:extLst>
          </p:cNvPr>
          <p:cNvSpPr>
            <a:spLocks noGrp="1"/>
          </p:cNvSpPr>
          <p:nvPr>
            <p:ph idx="1"/>
          </p:nvPr>
        </p:nvSpPr>
        <p:spPr/>
        <p:txBody>
          <a:bodyPr/>
          <a:lstStyle/>
          <a:p>
            <a:pPr marL="0" indent="0">
              <a:buNone/>
            </a:pPr>
            <a:endParaRPr lang="nl-NL"/>
          </a:p>
          <a:p>
            <a:pPr marL="0" indent="0">
              <a:buNone/>
            </a:pPr>
            <a:endParaRPr lang="nl-NL"/>
          </a:p>
          <a:p>
            <a:pPr marL="0" indent="0" algn="ctr">
              <a:buNone/>
            </a:pPr>
            <a:r>
              <a:rPr lang="nl-NL"/>
              <a:t>Zijn er nog vragen?</a:t>
            </a:r>
          </a:p>
          <a:p>
            <a:pPr marL="0" indent="0">
              <a:buNone/>
            </a:pPr>
            <a:endParaRPr lang="nl-NL"/>
          </a:p>
        </p:txBody>
      </p:sp>
    </p:spTree>
    <p:extLst>
      <p:ext uri="{BB962C8B-B14F-4D97-AF65-F5344CB8AC3E}">
        <p14:creationId xmlns:p14="http://schemas.microsoft.com/office/powerpoint/2010/main" val="3354761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5D0972-CA59-43A2-8C59-F3CC9ECB7975}"/>
              </a:ext>
            </a:extLst>
          </p:cNvPr>
          <p:cNvSpPr>
            <a:spLocks noGrp="1"/>
          </p:cNvSpPr>
          <p:nvPr>
            <p:ph type="title"/>
          </p:nvPr>
        </p:nvSpPr>
        <p:spPr/>
        <p:txBody>
          <a:bodyPr/>
          <a:lstStyle/>
          <a:p>
            <a:r>
              <a:rPr lang="nl-NL">
                <a:ea typeface="MS PGothic"/>
              </a:rPr>
              <a:t>Kennismaking met mentor</a:t>
            </a:r>
            <a:endParaRPr lang="nl-NL"/>
          </a:p>
        </p:txBody>
      </p:sp>
      <p:sp>
        <p:nvSpPr>
          <p:cNvPr id="3" name="Tijdelijke aanduiding voor inhoud 2">
            <a:extLst>
              <a:ext uri="{FF2B5EF4-FFF2-40B4-BE49-F238E27FC236}">
                <a16:creationId xmlns:a16="http://schemas.microsoft.com/office/drawing/2014/main" id="{A4817ED6-672B-4E30-AFF5-2C8CF5DD01DE}"/>
              </a:ext>
            </a:extLst>
          </p:cNvPr>
          <p:cNvSpPr>
            <a:spLocks noGrp="1"/>
          </p:cNvSpPr>
          <p:nvPr>
            <p:ph idx="1"/>
          </p:nvPr>
        </p:nvSpPr>
        <p:spPr>
          <a:xfrm>
            <a:off x="609600" y="1417639"/>
            <a:ext cx="10972800" cy="4708526"/>
          </a:xfrm>
        </p:spPr>
        <p:txBody>
          <a:bodyPr/>
          <a:lstStyle/>
          <a:p>
            <a:pPr marL="0" indent="0">
              <a:buNone/>
            </a:pPr>
            <a:r>
              <a:rPr lang="nl-NL" u="sng">
                <a:ea typeface="MS PGothic"/>
              </a:rPr>
              <a:t>Klas</a:t>
            </a:r>
            <a:r>
              <a:rPr lang="nl-NL">
                <a:ea typeface="MS PGothic"/>
              </a:rPr>
              <a:t>			</a:t>
            </a:r>
            <a:r>
              <a:rPr lang="nl-NL" u="sng">
                <a:ea typeface="MS PGothic"/>
              </a:rPr>
              <a:t>Mentor</a:t>
            </a:r>
            <a:r>
              <a:rPr lang="nl-NL">
                <a:ea typeface="MS PGothic"/>
              </a:rPr>
              <a:t>										</a:t>
            </a:r>
            <a:r>
              <a:rPr lang="nl-NL" u="sng">
                <a:ea typeface="MS PGothic"/>
              </a:rPr>
              <a:t>Lokaal</a:t>
            </a:r>
            <a:r>
              <a:rPr lang="nl-NL">
                <a:ea typeface="MS PGothic"/>
              </a:rPr>
              <a:t>	</a:t>
            </a:r>
          </a:p>
          <a:p>
            <a:pPr marL="0" indent="0">
              <a:spcBef>
                <a:spcPts val="600"/>
              </a:spcBef>
              <a:buNone/>
            </a:pPr>
            <a:r>
              <a:rPr lang="nl-NL">
                <a:ea typeface="MS PGothic"/>
              </a:rPr>
              <a:t>3GA1		mevr. M. Jorink						004</a:t>
            </a:r>
          </a:p>
          <a:p>
            <a:pPr marL="0" indent="0">
              <a:spcBef>
                <a:spcPts val="600"/>
              </a:spcBef>
              <a:buNone/>
            </a:pPr>
            <a:r>
              <a:rPr lang="nl-NL">
                <a:ea typeface="MS PGothic"/>
              </a:rPr>
              <a:t>3A2			dhr. M. Kienhuis						111</a:t>
            </a:r>
          </a:p>
          <a:p>
            <a:pPr marL="0" indent="0">
              <a:spcBef>
                <a:spcPts val="600"/>
              </a:spcBef>
              <a:buNone/>
            </a:pPr>
            <a:r>
              <a:rPr lang="nl-NL">
                <a:ea typeface="MS PGothic"/>
              </a:rPr>
              <a:t>3H1			mevr. L. Flier							005</a:t>
            </a:r>
          </a:p>
          <a:p>
            <a:pPr marL="0" indent="0">
              <a:spcBef>
                <a:spcPts val="600"/>
              </a:spcBef>
              <a:buNone/>
            </a:pPr>
            <a:r>
              <a:rPr lang="nl-NL">
                <a:ea typeface="MS PGothic"/>
              </a:rPr>
              <a:t>3H2			dhr. P. Vaanhold/mevr. P. Vos	104</a:t>
            </a:r>
          </a:p>
          <a:p>
            <a:pPr marL="0" indent="0">
              <a:spcBef>
                <a:spcPts val="600"/>
              </a:spcBef>
              <a:buNone/>
            </a:pPr>
            <a:r>
              <a:rPr lang="nl-NL">
                <a:ea typeface="MS PGothic"/>
              </a:rPr>
              <a:t>3H3			N. Blaauwgeers						105</a:t>
            </a:r>
          </a:p>
          <a:p>
            <a:pPr marL="0" indent="0">
              <a:buNone/>
            </a:pPr>
            <a:endParaRPr lang="nl-NL">
              <a:ea typeface="MS PGothic"/>
            </a:endParaRPr>
          </a:p>
        </p:txBody>
      </p:sp>
    </p:spTree>
    <p:extLst>
      <p:ext uri="{BB962C8B-B14F-4D97-AF65-F5344CB8AC3E}">
        <p14:creationId xmlns:p14="http://schemas.microsoft.com/office/powerpoint/2010/main" val="802756424"/>
      </p:ext>
    </p:extLst>
  </p:cSld>
  <p:clrMapOvr>
    <a:masterClrMapping/>
  </p:clrMapOvr>
</p:sld>
</file>

<file path=ppt/theme/theme1.xml><?xml version="1.0" encoding="utf-8"?>
<a:theme xmlns:a="http://schemas.openxmlformats.org/drawingml/2006/main" name="ppt_grund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ppt_grundel</Template>
  <TotalTime>5</TotalTime>
  <Words>1284</Words>
  <Application>Microsoft Office PowerPoint</Application>
  <PresentationFormat>Breedbeeld</PresentationFormat>
  <Paragraphs>191</Paragraphs>
  <Slides>25</Slides>
  <Notes>5</Notes>
  <HiddenSlides>0</HiddenSlides>
  <MMClips>0</MMClips>
  <ScaleCrop>false</ScaleCrop>
  <HeadingPairs>
    <vt:vector size="4" baseType="variant">
      <vt:variant>
        <vt:lpstr>Thema</vt:lpstr>
      </vt:variant>
      <vt:variant>
        <vt:i4>2</vt:i4>
      </vt:variant>
      <vt:variant>
        <vt:lpstr>Diatitels</vt:lpstr>
      </vt:variant>
      <vt:variant>
        <vt:i4>25</vt:i4>
      </vt:variant>
    </vt:vector>
  </HeadingPairs>
  <TitlesOfParts>
    <vt:vector size="27" baseType="lpstr">
      <vt:lpstr>ppt_grundel</vt:lpstr>
      <vt:lpstr>Kantoorthema</vt:lpstr>
      <vt:lpstr>Informatieavond 3 havo en 3 vwo 2026-2027, dinsdag 1 september om 19.15 uur  </vt:lpstr>
      <vt:lpstr>PowerPoint-presentatie</vt:lpstr>
      <vt:lpstr>PowerPoint-presentatie</vt:lpstr>
      <vt:lpstr>PowerPoint-presentatie</vt:lpstr>
      <vt:lpstr>PowerPoint-presentatie</vt:lpstr>
      <vt:lpstr>PowerPoint-presentatie</vt:lpstr>
      <vt:lpstr>PowerPoint-presentatie</vt:lpstr>
      <vt:lpstr>PowerPoint-presentatie</vt:lpstr>
      <vt:lpstr>Decaan </vt:lpstr>
      <vt:lpstr>Programma</vt:lpstr>
      <vt:lpstr>Loopbaanoriëntatie en –begeleiding (LOB) </vt:lpstr>
      <vt:lpstr>PowerPoint-presentatie</vt:lpstr>
      <vt:lpstr>Doorstromen van havo naar vwo</vt:lpstr>
      <vt:lpstr>Keuze uit vier profielen (1)</vt:lpstr>
      <vt:lpstr>Keuze uit vier profielen (2)</vt:lpstr>
      <vt:lpstr>Keuze uit vier profielen (3)</vt:lpstr>
      <vt:lpstr>Gemeenschappelijk deel (1)</vt:lpstr>
      <vt:lpstr>Gemeenschappelijk deel (2)</vt:lpstr>
      <vt:lpstr>Vervolgonderwijs en toelatingseisen</vt:lpstr>
      <vt:lpstr>Stappenplan methode Qompas profielkeuze </vt:lpstr>
      <vt:lpstr>Tijdlijn profielkeuze</vt:lpstr>
      <vt:lpstr>LOB-activiteiten</vt:lpstr>
      <vt:lpstr>Help mee met LOB</vt:lpstr>
      <vt:lpstr>PowerPoint-presentatie</vt:lpstr>
      <vt:lpstr>Kennismaking met mentor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kpls</dc:creator>
  <cp:lastModifiedBy>Braak-Hegeman, E.H. (Elles) ter</cp:lastModifiedBy>
  <cp:revision>8</cp:revision>
  <cp:lastPrinted>2022-09-06T11:16:01Z</cp:lastPrinted>
  <dcterms:created xsi:type="dcterms:W3CDTF">2012-11-27T12:34:49Z</dcterms:created>
  <dcterms:modified xsi:type="dcterms:W3CDTF">2026-09-14T07:20:05Z</dcterms:modified>
</cp:coreProperties>
</file>